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9" r:id="rId4"/>
    <p:sldId id="260" r:id="rId5"/>
    <p:sldId id="293" r:id="rId6"/>
    <p:sldId id="262" r:id="rId7"/>
    <p:sldId id="263" r:id="rId8"/>
    <p:sldId id="266" r:id="rId9"/>
    <p:sldId id="267" r:id="rId10"/>
    <p:sldId id="268" r:id="rId11"/>
    <p:sldId id="290" r:id="rId12"/>
    <p:sldId id="269" r:id="rId13"/>
    <p:sldId id="294" r:id="rId14"/>
    <p:sldId id="270" r:id="rId15"/>
    <p:sldId id="295" r:id="rId16"/>
    <p:sldId id="292" r:id="rId17"/>
    <p:sldId id="272" r:id="rId18"/>
    <p:sldId id="274" r:id="rId19"/>
    <p:sldId id="287" r:id="rId20"/>
    <p:sldId id="277" r:id="rId21"/>
    <p:sldId id="278" r:id="rId22"/>
    <p:sldId id="279" r:id="rId2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792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75"/>
    <a:srgbClr val="008080"/>
    <a:srgbClr val="647E8C"/>
    <a:srgbClr val="F4B61D"/>
    <a:srgbClr val="A5B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2" autoAdjust="0"/>
    <p:restoredTop sz="94660"/>
  </p:normalViewPr>
  <p:slideViewPr>
    <p:cSldViewPr snapToGrid="0" snapToObjects="1" showGuides="1">
      <p:cViewPr varScale="1">
        <p:scale>
          <a:sx n="96" d="100"/>
          <a:sy n="96" d="100"/>
        </p:scale>
        <p:origin x="156" y="84"/>
      </p:cViewPr>
      <p:guideLst>
        <p:guide orient="horz" pos="1680"/>
        <p:guide pos="7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2836528253199"/>
          <c:y val="0.17499999999999999"/>
          <c:w val="0.82275996470048995"/>
          <c:h val="0.64785457677165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67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E-4C69-AB68-F54E86AA13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47E8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DE-4C69-AB68-F54E86AA13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A5B3B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DE-4C69-AB68-F54E86AA1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70"/>
        <c:axId val="-2115274440"/>
        <c:axId val="-2115271432"/>
      </c:barChart>
      <c:catAx>
        <c:axId val="-2115274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15271432"/>
        <c:crosses val="autoZero"/>
        <c:auto val="1"/>
        <c:lblAlgn val="ctr"/>
        <c:lblOffset val="100"/>
        <c:noMultiLvlLbl val="0"/>
      </c:catAx>
      <c:valAx>
        <c:axId val="-2115271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 i="0"/>
            </a:pPr>
            <a:endParaRPr lang="en-US"/>
          </a:p>
        </c:txPr>
        <c:crossAx val="-2115274440"/>
        <c:crosses val="autoZero"/>
        <c:crossBetween val="between"/>
      </c:valAx>
      <c:spPr>
        <a:noFill/>
        <a:ln w="3175" cmpd="sng"/>
      </c:spPr>
    </c:plotArea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2836528253199"/>
          <c:y val="0.17499999999999999"/>
          <c:w val="0.82275996470048995"/>
          <c:h val="0.64785457677165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67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8-4F12-9DC9-8EC2F9C73C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47E8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8-4F12-9DC9-8EC2F9C73C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A5B3B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38-4F12-9DC9-8EC2F9C73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70"/>
        <c:axId val="-2115274440"/>
        <c:axId val="-2115271432"/>
      </c:barChart>
      <c:catAx>
        <c:axId val="-2115274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15271432"/>
        <c:crosses val="autoZero"/>
        <c:auto val="1"/>
        <c:lblAlgn val="ctr"/>
        <c:lblOffset val="100"/>
        <c:noMultiLvlLbl val="0"/>
      </c:catAx>
      <c:valAx>
        <c:axId val="-2115271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 i="0"/>
            </a:pPr>
            <a:endParaRPr lang="en-US"/>
          </a:p>
        </c:txPr>
        <c:crossAx val="-2115274440"/>
        <c:crosses val="autoZero"/>
        <c:crossBetween val="between"/>
      </c:valAx>
      <c:spPr>
        <a:noFill/>
        <a:ln w="3175" cmpd="sng"/>
      </c:spPr>
    </c:plotArea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2836528253199"/>
          <c:y val="0.17499999999999999"/>
          <c:w val="0.82275996470048995"/>
          <c:h val="0.64785457677165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67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E-4C69-AB68-F54E86AA13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47E8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DE-4C69-AB68-F54E86AA1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70"/>
        <c:axId val="-2115274440"/>
        <c:axId val="-2115271432"/>
      </c:barChart>
      <c:catAx>
        <c:axId val="-2115274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15271432"/>
        <c:crosses val="autoZero"/>
        <c:auto val="1"/>
        <c:lblAlgn val="ctr"/>
        <c:lblOffset val="100"/>
        <c:noMultiLvlLbl val="0"/>
      </c:catAx>
      <c:valAx>
        <c:axId val="-2115271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 i="0"/>
            </a:pPr>
            <a:endParaRPr lang="en-US"/>
          </a:p>
        </c:txPr>
        <c:crossAx val="-2115274440"/>
        <c:crosses val="autoZero"/>
        <c:crossBetween val="between"/>
        <c:majorUnit val="100"/>
      </c:valAx>
      <c:spPr>
        <a:noFill/>
        <a:ln w="3175" cmpd="sng"/>
      </c:spPr>
    </c:plotArea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2836528253199"/>
          <c:y val="0.17499999999999999"/>
          <c:w val="0.82275996470048995"/>
          <c:h val="0.64785457677165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67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2-4D87-A102-FA7FDB2685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47E8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C2-4D87-A102-FA7FDB268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70"/>
        <c:axId val="-2115274440"/>
        <c:axId val="-2115271432"/>
      </c:barChart>
      <c:catAx>
        <c:axId val="-2115274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15271432"/>
        <c:crosses val="autoZero"/>
        <c:auto val="1"/>
        <c:lblAlgn val="ctr"/>
        <c:lblOffset val="100"/>
        <c:noMultiLvlLbl val="0"/>
      </c:catAx>
      <c:valAx>
        <c:axId val="-2115271432"/>
        <c:scaling>
          <c:orientation val="minMax"/>
          <c:max val="3"/>
          <c:min val="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800" b="1" i="0"/>
            </a:pPr>
            <a:endParaRPr lang="en-US"/>
          </a:p>
        </c:txPr>
        <c:crossAx val="-2115274440"/>
        <c:crosses val="autoZero"/>
        <c:crossBetween val="between"/>
        <c:majorUnit val="0.5"/>
      </c:valAx>
      <c:spPr>
        <a:noFill/>
        <a:ln w="3175" cmpd="sng"/>
      </c:spPr>
    </c:plotArea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2836528253199"/>
          <c:y val="0.17499999999999999"/>
          <c:w val="0.82275996470048995"/>
          <c:h val="0.64785457677165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67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E-4C69-AB68-F54E86AA13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47E8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DE-4C69-AB68-F54E86AA13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A5B3B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DE-4C69-AB68-F54E86AA1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70"/>
        <c:axId val="-2115274440"/>
        <c:axId val="-2115271432"/>
      </c:barChart>
      <c:catAx>
        <c:axId val="-2115274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15271432"/>
        <c:crosses val="autoZero"/>
        <c:auto val="1"/>
        <c:lblAlgn val="ctr"/>
        <c:lblOffset val="100"/>
        <c:noMultiLvlLbl val="0"/>
      </c:catAx>
      <c:valAx>
        <c:axId val="-2115271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 i="0"/>
            </a:pPr>
            <a:endParaRPr lang="en-US"/>
          </a:p>
        </c:txPr>
        <c:crossAx val="-2115274440"/>
        <c:crosses val="autoZero"/>
        <c:crossBetween val="between"/>
      </c:valAx>
      <c:spPr>
        <a:noFill/>
        <a:ln w="3175" cmpd="sng"/>
      </c:spPr>
    </c:plotArea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2836528253199"/>
          <c:y val="0.17499999999999999"/>
          <c:w val="0.82275996470048995"/>
          <c:h val="0.64785457677165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67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6-45B7-9A35-CB8AD00875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47E8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6-45B7-9A35-CB8AD00875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A5B3B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56-45B7-9A35-CB8AD0087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70"/>
        <c:axId val="-2115274440"/>
        <c:axId val="-2115271432"/>
      </c:barChart>
      <c:catAx>
        <c:axId val="-2115274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15271432"/>
        <c:crosses val="autoZero"/>
        <c:auto val="1"/>
        <c:lblAlgn val="ctr"/>
        <c:lblOffset val="100"/>
        <c:noMultiLvlLbl val="0"/>
      </c:catAx>
      <c:valAx>
        <c:axId val="-2115271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 i="0"/>
            </a:pPr>
            <a:endParaRPr lang="en-US"/>
          </a:p>
        </c:txPr>
        <c:crossAx val="-2115274440"/>
        <c:crosses val="autoZero"/>
        <c:crossBetween val="between"/>
      </c:valAx>
      <c:spPr>
        <a:noFill/>
        <a:ln w="3175" cmpd="sng"/>
      </c:spPr>
    </c:plotArea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C4B91-77D2-4843-9BA0-E616B59517F8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DEEA3-63CF-4142-B571-F594231DC30F}">
      <dgm:prSet phldrT="[Text]" custT="1"/>
      <dgm:spPr>
        <a:solidFill>
          <a:srgbClr val="008675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Next Generation</a:t>
          </a:r>
        </a:p>
        <a:p>
          <a:r>
            <a: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ND-ELO </a:t>
          </a:r>
        </a:p>
      </dgm:t>
    </dgm:pt>
    <dgm:pt modelId="{EC272125-9542-4E83-B67B-F8B40B245960}" type="parTrans" cxnId="{B4CE8F59-3C8C-4FF6-86D1-E20CBAAA6F8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43FD9-2424-497D-B019-ADCAE3A68D2A}" type="sibTrans" cxnId="{B4CE8F59-3C8C-4FF6-86D1-E20CBAAA6F8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1D1AA-D264-4EE4-AADA-2ED88E1CE430}">
      <dgm:prSet phldrT="[Text]" custT="1"/>
      <dgm:spPr>
        <a:solidFill>
          <a:srgbClr val="008675">
            <a:alpha val="80000"/>
          </a:srgb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10-15x ND-ELO</a:t>
          </a:r>
        </a:p>
      </dgm:t>
    </dgm:pt>
    <dgm:pt modelId="{49A47727-D08B-4AD3-B3A4-F097A9CCDB87}" type="parTrans" cxnId="{C8FA3482-4DDE-4714-B369-BAA88834A9E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97125-3EBC-4EA9-BCA9-7659A587A7C7}" type="sibTrans" cxnId="{C8FA3482-4DDE-4714-B369-BAA88834A9E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6F626-1D7A-4D38-A14D-F846C8EA5B2B}">
      <dgm:prSet phldrT="[Text]" custT="1"/>
      <dgm:spPr>
        <a:solidFill>
          <a:srgbClr val="008675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Ultra-High Efficiency Thin Films</a:t>
          </a:r>
        </a:p>
      </dgm:t>
    </dgm:pt>
    <dgm:pt modelId="{47718D0A-F256-49C1-ABD0-2ADED7E847BB}" type="parTrans" cxnId="{EFAD6F29-831C-42EC-AD2D-E13F6D29492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C5878-B152-4894-B8B7-2E8C36F0040A}" type="sibTrans" cxnId="{EFAD6F29-831C-42EC-AD2D-E13F6D29492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432C1-32F8-4B7C-81CB-E23A25A348F0}">
      <dgm:prSet phldrT="[Text]" custT="1"/>
      <dgm:spPr>
        <a:solidFill>
          <a:srgbClr val="008675">
            <a:alpha val="90000"/>
          </a:srgbClr>
        </a:solidFill>
        <a:ln>
          <a:solidFill>
            <a:srgbClr val="FFFFFF"/>
          </a:solidFill>
        </a:ln>
      </dgm:spPr>
      <dgm:t>
        <a:bodyPr/>
        <a:lstStyle/>
        <a:p>
          <a:endParaRPr lang="en-US" sz="12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2-3x ND-ELO </a:t>
          </a:r>
        </a:p>
      </dgm:t>
    </dgm:pt>
    <dgm:pt modelId="{9728CB90-7FC9-42E2-A13D-2858DEC0AD5A}" type="parTrans" cxnId="{42948AB3-15C0-4465-B6C5-005CA640900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B3E21-8C58-4D65-B8BB-559CBC56D2D7}" type="sibTrans" cxnId="{42948AB3-15C0-4465-B6C5-005CA640900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22C8E-2D63-46A0-B438-60828E3BEC94}">
      <dgm:prSet phldrT="[Text]" custT="1"/>
      <dgm:spPr>
        <a:solidFill>
          <a:srgbClr val="008675">
            <a:alpha val="70000"/>
          </a:srgb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Integrated Mini-Concentrators</a:t>
          </a:r>
        </a:p>
      </dgm:t>
    </dgm:pt>
    <dgm:pt modelId="{A17220ED-A4CD-4DD3-999B-62AA45FD049A}" type="parTrans" cxnId="{0850140A-C6A8-4D4E-8F1B-8655196A411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07C8A0-BB7C-49D9-8E2F-176E715201AC}" type="sibTrans" cxnId="{0850140A-C6A8-4D4E-8F1B-8655196A411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C8ECB5-1489-4BC6-8663-6A4AC4C76AE6}">
      <dgm:prSet phldrT="[Text]" custT="1"/>
      <dgm:spPr>
        <a:solidFill>
          <a:srgbClr val="008675">
            <a:alpha val="60000"/>
          </a:srgb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Integrated Low-Cost Solar Tracking</a:t>
          </a:r>
        </a:p>
      </dgm:t>
    </dgm:pt>
    <dgm:pt modelId="{7B88CCAD-06D7-4E4A-9E9C-043171CF7604}" type="parTrans" cxnId="{F90369CC-6F4B-4361-827A-13B2EEFF9349}">
      <dgm:prSet/>
      <dgm:spPr/>
      <dgm:t>
        <a:bodyPr/>
        <a:lstStyle/>
        <a:p>
          <a:endParaRPr lang="en-US"/>
        </a:p>
      </dgm:t>
    </dgm:pt>
    <dgm:pt modelId="{5763CF54-8392-4167-A099-80CC1A789E6D}" type="sibTrans" cxnId="{F90369CC-6F4B-4361-827A-13B2EEFF9349}">
      <dgm:prSet/>
      <dgm:spPr/>
      <dgm:t>
        <a:bodyPr/>
        <a:lstStyle/>
        <a:p>
          <a:endParaRPr lang="en-US"/>
        </a:p>
      </dgm:t>
    </dgm:pt>
    <dgm:pt modelId="{21CA35AD-A246-4D11-9A61-DC7C0579E2E1}" type="pres">
      <dgm:prSet presAssocID="{20EC4B91-77D2-4843-9BA0-E616B59517F8}" presName="Name0" presStyleCnt="0">
        <dgm:presLayoutVars>
          <dgm:chMax val="7"/>
          <dgm:resizeHandles val="exact"/>
        </dgm:presLayoutVars>
      </dgm:prSet>
      <dgm:spPr/>
    </dgm:pt>
    <dgm:pt modelId="{C3F299D5-583A-43E6-9203-B19FBA09ED8C}" type="pres">
      <dgm:prSet presAssocID="{20EC4B91-77D2-4843-9BA0-E616B59517F8}" presName="comp1" presStyleCnt="0"/>
      <dgm:spPr/>
    </dgm:pt>
    <dgm:pt modelId="{B42D422D-603B-4B5E-9279-613230E4A883}" type="pres">
      <dgm:prSet presAssocID="{20EC4B91-77D2-4843-9BA0-E616B59517F8}" presName="circle1" presStyleLbl="node1" presStyleIdx="0" presStyleCnt="6" custScaleX="108073" custLinFactNeighborX="227"/>
      <dgm:spPr/>
    </dgm:pt>
    <dgm:pt modelId="{22E3CC49-2AC1-454B-BE2B-C3DBE14BE4D9}" type="pres">
      <dgm:prSet presAssocID="{20EC4B91-77D2-4843-9BA0-E616B59517F8}" presName="c1text" presStyleLbl="node1" presStyleIdx="0" presStyleCnt="6">
        <dgm:presLayoutVars>
          <dgm:bulletEnabled val="1"/>
        </dgm:presLayoutVars>
      </dgm:prSet>
      <dgm:spPr/>
    </dgm:pt>
    <dgm:pt modelId="{5C6C8E2A-80D5-43B3-85FE-5DF751E811E6}" type="pres">
      <dgm:prSet presAssocID="{20EC4B91-77D2-4843-9BA0-E616B59517F8}" presName="comp2" presStyleCnt="0"/>
      <dgm:spPr/>
    </dgm:pt>
    <dgm:pt modelId="{941DFE13-EFAE-45C1-866F-867552C9B9F4}" type="pres">
      <dgm:prSet presAssocID="{20EC4B91-77D2-4843-9BA0-E616B59517F8}" presName="circle2" presStyleLbl="node1" presStyleIdx="1" presStyleCnt="6" custScaleX="108073" custScaleY="100860"/>
      <dgm:spPr/>
    </dgm:pt>
    <dgm:pt modelId="{EB369FE9-5762-4113-9F5D-9260CD808F74}" type="pres">
      <dgm:prSet presAssocID="{20EC4B91-77D2-4843-9BA0-E616B59517F8}" presName="c2text" presStyleLbl="node1" presStyleIdx="1" presStyleCnt="6">
        <dgm:presLayoutVars>
          <dgm:bulletEnabled val="1"/>
        </dgm:presLayoutVars>
      </dgm:prSet>
      <dgm:spPr/>
    </dgm:pt>
    <dgm:pt modelId="{14D70AD3-D0E5-41BE-9901-152E25F87A78}" type="pres">
      <dgm:prSet presAssocID="{20EC4B91-77D2-4843-9BA0-E616B59517F8}" presName="comp3" presStyleCnt="0"/>
      <dgm:spPr/>
    </dgm:pt>
    <dgm:pt modelId="{499385B9-AE9C-4453-88DE-0AC5002E0D06}" type="pres">
      <dgm:prSet presAssocID="{20EC4B91-77D2-4843-9BA0-E616B59517F8}" presName="circle3" presStyleLbl="node1" presStyleIdx="2" presStyleCnt="6" custScaleX="108073" custScaleY="99797"/>
      <dgm:spPr/>
    </dgm:pt>
    <dgm:pt modelId="{F0FB1F97-3048-4E90-8B8D-CDC11B0DC464}" type="pres">
      <dgm:prSet presAssocID="{20EC4B91-77D2-4843-9BA0-E616B59517F8}" presName="c3text" presStyleLbl="node1" presStyleIdx="2" presStyleCnt="6">
        <dgm:presLayoutVars>
          <dgm:bulletEnabled val="1"/>
        </dgm:presLayoutVars>
      </dgm:prSet>
      <dgm:spPr/>
    </dgm:pt>
    <dgm:pt modelId="{7EBE6C42-4BC1-489D-A471-0C6C423FCDBE}" type="pres">
      <dgm:prSet presAssocID="{20EC4B91-77D2-4843-9BA0-E616B59517F8}" presName="comp4" presStyleCnt="0"/>
      <dgm:spPr/>
    </dgm:pt>
    <dgm:pt modelId="{E20C5850-4918-4A6C-AB18-E3AD6CF7E640}" type="pres">
      <dgm:prSet presAssocID="{20EC4B91-77D2-4843-9BA0-E616B59517F8}" presName="circle4" presStyleLbl="node1" presStyleIdx="3" presStyleCnt="6" custScaleX="108073" custScaleY="99797"/>
      <dgm:spPr/>
    </dgm:pt>
    <dgm:pt modelId="{FE06F354-4D80-460B-830B-C211AFCE1114}" type="pres">
      <dgm:prSet presAssocID="{20EC4B91-77D2-4843-9BA0-E616B59517F8}" presName="c4text" presStyleLbl="node1" presStyleIdx="3" presStyleCnt="6">
        <dgm:presLayoutVars>
          <dgm:bulletEnabled val="1"/>
        </dgm:presLayoutVars>
      </dgm:prSet>
      <dgm:spPr/>
    </dgm:pt>
    <dgm:pt modelId="{C8B19570-DB6A-40FB-9D61-00161C95E8DA}" type="pres">
      <dgm:prSet presAssocID="{20EC4B91-77D2-4843-9BA0-E616B59517F8}" presName="comp5" presStyleCnt="0"/>
      <dgm:spPr/>
    </dgm:pt>
    <dgm:pt modelId="{EB735700-E4EE-464D-8DCE-FC2A236CE8E4}" type="pres">
      <dgm:prSet presAssocID="{20EC4B91-77D2-4843-9BA0-E616B59517F8}" presName="circle5" presStyleLbl="node1" presStyleIdx="4" presStyleCnt="6" custScaleX="108073" custScaleY="101186"/>
      <dgm:spPr/>
    </dgm:pt>
    <dgm:pt modelId="{083F7D2D-79F1-457D-81C9-A4F26BAAF914}" type="pres">
      <dgm:prSet presAssocID="{20EC4B91-77D2-4843-9BA0-E616B59517F8}" presName="c5text" presStyleLbl="node1" presStyleIdx="4" presStyleCnt="6">
        <dgm:presLayoutVars>
          <dgm:bulletEnabled val="1"/>
        </dgm:presLayoutVars>
      </dgm:prSet>
      <dgm:spPr/>
    </dgm:pt>
    <dgm:pt modelId="{C06854CB-3101-490C-B979-168514556C8D}" type="pres">
      <dgm:prSet presAssocID="{20EC4B91-77D2-4843-9BA0-E616B59517F8}" presName="comp6" presStyleCnt="0"/>
      <dgm:spPr/>
    </dgm:pt>
    <dgm:pt modelId="{1BDBDF41-5F33-4EE8-811A-A69FBCD2384B}" type="pres">
      <dgm:prSet presAssocID="{20EC4B91-77D2-4843-9BA0-E616B59517F8}" presName="circle6" presStyleLbl="node1" presStyleIdx="5" presStyleCnt="6"/>
      <dgm:spPr/>
    </dgm:pt>
    <dgm:pt modelId="{D98CE827-0DEA-44E6-B692-1BA6807F2E5D}" type="pres">
      <dgm:prSet presAssocID="{20EC4B91-77D2-4843-9BA0-E616B59517F8}" presName="c6text" presStyleLbl="node1" presStyleIdx="5" presStyleCnt="6">
        <dgm:presLayoutVars>
          <dgm:bulletEnabled val="1"/>
        </dgm:presLayoutVars>
      </dgm:prSet>
      <dgm:spPr/>
    </dgm:pt>
  </dgm:ptLst>
  <dgm:cxnLst>
    <dgm:cxn modelId="{B4CE8F59-3C8C-4FF6-86D1-E20CBAAA6F84}" srcId="{20EC4B91-77D2-4843-9BA0-E616B59517F8}" destId="{9DCDEEA3-63CF-4142-B571-F594231DC30F}" srcOrd="0" destOrd="0" parTransId="{EC272125-9542-4E83-B67B-F8B40B245960}" sibTransId="{BED43FD9-2424-497D-B019-ADCAE3A68D2A}"/>
    <dgm:cxn modelId="{C0CD4AE4-E6F2-AA47-BE74-68055095A35B}" type="presOf" srcId="{71622C8E-2D63-46A0-B438-60828E3BEC94}" destId="{499385B9-AE9C-4453-88DE-0AC5002E0D06}" srcOrd="0" destOrd="0" presId="urn:microsoft.com/office/officeart/2005/8/layout/venn2"/>
    <dgm:cxn modelId="{42948AB3-15C0-4465-B6C5-005CA6409006}" srcId="{20EC4B91-77D2-4843-9BA0-E616B59517F8}" destId="{14C432C1-32F8-4B7C-81CB-E23A25A348F0}" srcOrd="4" destOrd="0" parTransId="{9728CB90-7FC9-42E2-A13D-2858DEC0AD5A}" sibTransId="{D0EB3E21-8C58-4D65-B8BB-559CBC56D2D7}"/>
    <dgm:cxn modelId="{87E91AD2-BAAA-0C45-A8C5-1C27FBD23C0B}" type="presOf" srcId="{14C432C1-32F8-4B7C-81CB-E23A25A348F0}" destId="{083F7D2D-79F1-457D-81C9-A4F26BAAF914}" srcOrd="1" destOrd="0" presId="urn:microsoft.com/office/officeart/2005/8/layout/venn2"/>
    <dgm:cxn modelId="{0850140A-C6A8-4D4E-8F1B-8655196A411A}" srcId="{20EC4B91-77D2-4843-9BA0-E616B59517F8}" destId="{71622C8E-2D63-46A0-B438-60828E3BEC94}" srcOrd="2" destOrd="0" parTransId="{A17220ED-A4CD-4DD3-999B-62AA45FD049A}" sibTransId="{2E07C8A0-BB7C-49D9-8E2F-176E715201AC}"/>
    <dgm:cxn modelId="{7A3F7672-FB4A-934A-96AE-09A0A5F976CC}" type="presOf" srcId="{1DC8ECB5-1489-4BC6-8663-6A4AC4C76AE6}" destId="{EB369FE9-5762-4113-9F5D-9260CD808F74}" srcOrd="1" destOrd="0" presId="urn:microsoft.com/office/officeart/2005/8/layout/venn2"/>
    <dgm:cxn modelId="{B9C136BA-55FB-764E-B617-3DEBF1EF439F}" type="presOf" srcId="{71622C8E-2D63-46A0-B438-60828E3BEC94}" destId="{F0FB1F97-3048-4E90-8B8D-CDC11B0DC464}" srcOrd="1" destOrd="0" presId="urn:microsoft.com/office/officeart/2005/8/layout/venn2"/>
    <dgm:cxn modelId="{C59BBFEC-D49F-954D-A16F-41AA46994043}" type="presOf" srcId="{95D6F626-1D7A-4D38-A14D-F846C8EA5B2B}" destId="{D98CE827-0DEA-44E6-B692-1BA6807F2E5D}" srcOrd="1" destOrd="0" presId="urn:microsoft.com/office/officeart/2005/8/layout/venn2"/>
    <dgm:cxn modelId="{D359940B-D016-9B48-9CB2-A28541D5CE9C}" type="presOf" srcId="{1861D1AA-D264-4EE4-AADA-2ED88E1CE430}" destId="{FE06F354-4D80-460B-830B-C211AFCE1114}" srcOrd="1" destOrd="0" presId="urn:microsoft.com/office/officeart/2005/8/layout/venn2"/>
    <dgm:cxn modelId="{EFAD6F29-831C-42EC-AD2D-E13F6D29492A}" srcId="{20EC4B91-77D2-4843-9BA0-E616B59517F8}" destId="{95D6F626-1D7A-4D38-A14D-F846C8EA5B2B}" srcOrd="5" destOrd="0" parTransId="{47718D0A-F256-49C1-ABD0-2ADED7E847BB}" sibTransId="{B40C5878-B152-4894-B8B7-2E8C36F0040A}"/>
    <dgm:cxn modelId="{6E0C40F9-169A-D049-A8CA-D7A852AA6E63}" type="presOf" srcId="{1861D1AA-D264-4EE4-AADA-2ED88E1CE430}" destId="{E20C5850-4918-4A6C-AB18-E3AD6CF7E640}" srcOrd="0" destOrd="0" presId="urn:microsoft.com/office/officeart/2005/8/layout/venn2"/>
    <dgm:cxn modelId="{A0F92C33-78AA-1B4B-B14F-5FAC48422E94}" type="presOf" srcId="{20EC4B91-77D2-4843-9BA0-E616B59517F8}" destId="{21CA35AD-A246-4D11-9A61-DC7C0579E2E1}" srcOrd="0" destOrd="0" presId="urn:microsoft.com/office/officeart/2005/8/layout/venn2"/>
    <dgm:cxn modelId="{C297AC44-BC11-E046-9C62-459415710504}" type="presOf" srcId="{14C432C1-32F8-4B7C-81CB-E23A25A348F0}" destId="{EB735700-E4EE-464D-8DCE-FC2A236CE8E4}" srcOrd="0" destOrd="0" presId="urn:microsoft.com/office/officeart/2005/8/layout/venn2"/>
    <dgm:cxn modelId="{C6179082-92F7-5B4E-82CA-86B5B0C3C5F3}" type="presOf" srcId="{95D6F626-1D7A-4D38-A14D-F846C8EA5B2B}" destId="{1BDBDF41-5F33-4EE8-811A-A69FBCD2384B}" srcOrd="0" destOrd="0" presId="urn:microsoft.com/office/officeart/2005/8/layout/venn2"/>
    <dgm:cxn modelId="{C8FA3482-4DDE-4714-B369-BAA88834A9ED}" srcId="{20EC4B91-77D2-4843-9BA0-E616B59517F8}" destId="{1861D1AA-D264-4EE4-AADA-2ED88E1CE430}" srcOrd="3" destOrd="0" parTransId="{49A47727-D08B-4AD3-B3A4-F097A9CCDB87}" sibTransId="{7EE97125-3EBC-4EA9-BCA9-7659A587A7C7}"/>
    <dgm:cxn modelId="{D354F368-19B2-AD46-92DE-3E266CBDFCED}" type="presOf" srcId="{1DC8ECB5-1489-4BC6-8663-6A4AC4C76AE6}" destId="{941DFE13-EFAE-45C1-866F-867552C9B9F4}" srcOrd="0" destOrd="0" presId="urn:microsoft.com/office/officeart/2005/8/layout/venn2"/>
    <dgm:cxn modelId="{F90369CC-6F4B-4361-827A-13B2EEFF9349}" srcId="{20EC4B91-77D2-4843-9BA0-E616B59517F8}" destId="{1DC8ECB5-1489-4BC6-8663-6A4AC4C76AE6}" srcOrd="1" destOrd="0" parTransId="{7B88CCAD-06D7-4E4A-9E9C-043171CF7604}" sibTransId="{5763CF54-8392-4167-A099-80CC1A789E6D}"/>
    <dgm:cxn modelId="{08FE082F-FF9B-7B48-ADFE-7FDDD756428C}" type="presOf" srcId="{9DCDEEA3-63CF-4142-B571-F594231DC30F}" destId="{B42D422D-603B-4B5E-9279-613230E4A883}" srcOrd="0" destOrd="0" presId="urn:microsoft.com/office/officeart/2005/8/layout/venn2"/>
    <dgm:cxn modelId="{7068425C-97AC-D741-B886-CACCE43AB797}" type="presOf" srcId="{9DCDEEA3-63CF-4142-B571-F594231DC30F}" destId="{22E3CC49-2AC1-454B-BE2B-C3DBE14BE4D9}" srcOrd="1" destOrd="0" presId="urn:microsoft.com/office/officeart/2005/8/layout/venn2"/>
    <dgm:cxn modelId="{04E0B609-1E16-7D4A-B041-47E943564901}" type="presParOf" srcId="{21CA35AD-A246-4D11-9A61-DC7C0579E2E1}" destId="{C3F299D5-583A-43E6-9203-B19FBA09ED8C}" srcOrd="0" destOrd="0" presId="urn:microsoft.com/office/officeart/2005/8/layout/venn2"/>
    <dgm:cxn modelId="{249FC1B0-A8E1-7D44-B1C6-34C47F2CA762}" type="presParOf" srcId="{C3F299D5-583A-43E6-9203-B19FBA09ED8C}" destId="{B42D422D-603B-4B5E-9279-613230E4A883}" srcOrd="0" destOrd="0" presId="urn:microsoft.com/office/officeart/2005/8/layout/venn2"/>
    <dgm:cxn modelId="{BDD3C9AA-1F8F-A848-BEB2-1BEB5642FB39}" type="presParOf" srcId="{C3F299D5-583A-43E6-9203-B19FBA09ED8C}" destId="{22E3CC49-2AC1-454B-BE2B-C3DBE14BE4D9}" srcOrd="1" destOrd="0" presId="urn:microsoft.com/office/officeart/2005/8/layout/venn2"/>
    <dgm:cxn modelId="{C16A276A-17C4-6F40-8BFB-56614F162F11}" type="presParOf" srcId="{21CA35AD-A246-4D11-9A61-DC7C0579E2E1}" destId="{5C6C8E2A-80D5-43B3-85FE-5DF751E811E6}" srcOrd="1" destOrd="0" presId="urn:microsoft.com/office/officeart/2005/8/layout/venn2"/>
    <dgm:cxn modelId="{6B7622E0-8D5F-6C41-90A9-79A1933002EE}" type="presParOf" srcId="{5C6C8E2A-80D5-43B3-85FE-5DF751E811E6}" destId="{941DFE13-EFAE-45C1-866F-867552C9B9F4}" srcOrd="0" destOrd="0" presId="urn:microsoft.com/office/officeart/2005/8/layout/venn2"/>
    <dgm:cxn modelId="{E330B227-12BA-F44D-8330-580B4A3062CE}" type="presParOf" srcId="{5C6C8E2A-80D5-43B3-85FE-5DF751E811E6}" destId="{EB369FE9-5762-4113-9F5D-9260CD808F74}" srcOrd="1" destOrd="0" presId="urn:microsoft.com/office/officeart/2005/8/layout/venn2"/>
    <dgm:cxn modelId="{635DDE6E-F02B-4544-AD1B-00908A922764}" type="presParOf" srcId="{21CA35AD-A246-4D11-9A61-DC7C0579E2E1}" destId="{14D70AD3-D0E5-41BE-9901-152E25F87A78}" srcOrd="2" destOrd="0" presId="urn:microsoft.com/office/officeart/2005/8/layout/venn2"/>
    <dgm:cxn modelId="{EDF6083D-B6DD-7645-B276-822FF4C46CC0}" type="presParOf" srcId="{14D70AD3-D0E5-41BE-9901-152E25F87A78}" destId="{499385B9-AE9C-4453-88DE-0AC5002E0D06}" srcOrd="0" destOrd="0" presId="urn:microsoft.com/office/officeart/2005/8/layout/venn2"/>
    <dgm:cxn modelId="{2911FB68-1F22-8A4A-8090-1A59798AB4C6}" type="presParOf" srcId="{14D70AD3-D0E5-41BE-9901-152E25F87A78}" destId="{F0FB1F97-3048-4E90-8B8D-CDC11B0DC464}" srcOrd="1" destOrd="0" presId="urn:microsoft.com/office/officeart/2005/8/layout/venn2"/>
    <dgm:cxn modelId="{083C1E9B-19B2-6A46-8A5A-9DDBF3CF8518}" type="presParOf" srcId="{21CA35AD-A246-4D11-9A61-DC7C0579E2E1}" destId="{7EBE6C42-4BC1-489D-A471-0C6C423FCDBE}" srcOrd="3" destOrd="0" presId="urn:microsoft.com/office/officeart/2005/8/layout/venn2"/>
    <dgm:cxn modelId="{263EA0A1-5DA6-1F41-8462-B75804FB6FC6}" type="presParOf" srcId="{7EBE6C42-4BC1-489D-A471-0C6C423FCDBE}" destId="{E20C5850-4918-4A6C-AB18-E3AD6CF7E640}" srcOrd="0" destOrd="0" presId="urn:microsoft.com/office/officeart/2005/8/layout/venn2"/>
    <dgm:cxn modelId="{113738AD-EE97-5241-9275-6826413A5B02}" type="presParOf" srcId="{7EBE6C42-4BC1-489D-A471-0C6C423FCDBE}" destId="{FE06F354-4D80-460B-830B-C211AFCE1114}" srcOrd="1" destOrd="0" presId="urn:microsoft.com/office/officeart/2005/8/layout/venn2"/>
    <dgm:cxn modelId="{B8A4B7E8-F934-1A45-BBF5-AF2B87B5AF87}" type="presParOf" srcId="{21CA35AD-A246-4D11-9A61-DC7C0579E2E1}" destId="{C8B19570-DB6A-40FB-9D61-00161C95E8DA}" srcOrd="4" destOrd="0" presId="urn:microsoft.com/office/officeart/2005/8/layout/venn2"/>
    <dgm:cxn modelId="{02213EE4-71D4-E746-B9C5-2F766FB4FA88}" type="presParOf" srcId="{C8B19570-DB6A-40FB-9D61-00161C95E8DA}" destId="{EB735700-E4EE-464D-8DCE-FC2A236CE8E4}" srcOrd="0" destOrd="0" presId="urn:microsoft.com/office/officeart/2005/8/layout/venn2"/>
    <dgm:cxn modelId="{9564A91D-DE16-BC49-B082-0BE307353E3F}" type="presParOf" srcId="{C8B19570-DB6A-40FB-9D61-00161C95E8DA}" destId="{083F7D2D-79F1-457D-81C9-A4F26BAAF914}" srcOrd="1" destOrd="0" presId="urn:microsoft.com/office/officeart/2005/8/layout/venn2"/>
    <dgm:cxn modelId="{F2C51CD5-D45A-D643-B764-002EB13B260A}" type="presParOf" srcId="{21CA35AD-A246-4D11-9A61-DC7C0579E2E1}" destId="{C06854CB-3101-490C-B979-168514556C8D}" srcOrd="5" destOrd="0" presId="urn:microsoft.com/office/officeart/2005/8/layout/venn2"/>
    <dgm:cxn modelId="{FA920EC6-96EB-1E4F-ACFA-6A08A3CC9545}" type="presParOf" srcId="{C06854CB-3101-490C-B979-168514556C8D}" destId="{1BDBDF41-5F33-4EE8-811A-A69FBCD2384B}" srcOrd="0" destOrd="0" presId="urn:microsoft.com/office/officeart/2005/8/layout/venn2"/>
    <dgm:cxn modelId="{CCFBD482-2E03-774A-82FD-375AD088CAFA}" type="presParOf" srcId="{C06854CB-3101-490C-B979-168514556C8D}" destId="{D98CE827-0DEA-44E6-B692-1BA6807F2E5D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81033-6E49-433E-A80C-8900A249844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3D4C2E0-7586-46DF-BF26-04DAB8041E91}">
      <dgm:prSet phldrT="[Text]"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F11C6-62DF-4570-9200-94BB8A06C4F6}" type="parTrans" cxnId="{91DE09D5-63E6-4C19-A08F-683A8DFDE49B}">
      <dgm:prSet/>
      <dgm:spPr/>
      <dgm:t>
        <a:bodyPr/>
        <a:lstStyle/>
        <a:p>
          <a:endParaRPr lang="en-US"/>
        </a:p>
      </dgm:t>
    </dgm:pt>
    <dgm:pt modelId="{296B96E6-0BF0-4923-9C98-C758D47C6D74}" type="sibTrans" cxnId="{91DE09D5-63E6-4C19-A08F-683A8DFDE49B}">
      <dgm:prSet/>
      <dgm:spPr/>
      <dgm:t>
        <a:bodyPr/>
        <a:lstStyle/>
        <a:p>
          <a:endParaRPr lang="en-US"/>
        </a:p>
      </dgm:t>
    </dgm:pt>
    <dgm:pt modelId="{BBF2DABD-EDAB-49E7-8B9D-0986D60B13B2}">
      <dgm:prSet phldrT="[Text]"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C91D31-5759-4EFD-A80C-12044A59F523}" type="parTrans" cxnId="{96E9BFA7-250E-4D94-B2C1-3FC03CCC5FC5}">
      <dgm:prSet/>
      <dgm:spPr/>
      <dgm:t>
        <a:bodyPr/>
        <a:lstStyle/>
        <a:p>
          <a:endParaRPr lang="en-US"/>
        </a:p>
      </dgm:t>
    </dgm:pt>
    <dgm:pt modelId="{A03E060D-E96B-418B-8D48-EB801BE11F94}" type="sibTrans" cxnId="{96E9BFA7-250E-4D94-B2C1-3FC03CCC5FC5}">
      <dgm:prSet/>
      <dgm:spPr/>
      <dgm:t>
        <a:bodyPr/>
        <a:lstStyle/>
        <a:p>
          <a:endParaRPr lang="en-US"/>
        </a:p>
      </dgm:t>
    </dgm:pt>
    <dgm:pt modelId="{E7F7DD54-D232-4745-AFF7-C8C8914CAF56}">
      <dgm:prSet phldrT="[Text]"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607AB1-00F4-4606-9FAF-3EF7B4B691A4}" type="parTrans" cxnId="{9A367B8C-B232-4847-9E46-7A48EF87DF02}">
      <dgm:prSet/>
      <dgm:spPr/>
      <dgm:t>
        <a:bodyPr/>
        <a:lstStyle/>
        <a:p>
          <a:endParaRPr lang="en-US"/>
        </a:p>
      </dgm:t>
    </dgm:pt>
    <dgm:pt modelId="{98C493A1-07A0-4252-B794-23DE8DF0451D}" type="sibTrans" cxnId="{9A367B8C-B232-4847-9E46-7A48EF87DF02}">
      <dgm:prSet/>
      <dgm:spPr/>
      <dgm:t>
        <a:bodyPr/>
        <a:lstStyle/>
        <a:p>
          <a:endParaRPr lang="en-US"/>
        </a:p>
      </dgm:t>
    </dgm:pt>
    <dgm:pt modelId="{1A638870-4A5F-4BF6-A9B0-49A1FDF978D3}">
      <dgm:prSet phldrT="[Text]"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5DBF7C-C5E0-40A6-9A40-2652DF1EE929}" type="parTrans" cxnId="{FDC3B042-1D29-44BE-A3E6-F9C1BFC4D3D6}">
      <dgm:prSet/>
      <dgm:spPr/>
      <dgm:t>
        <a:bodyPr/>
        <a:lstStyle/>
        <a:p>
          <a:endParaRPr lang="en-US"/>
        </a:p>
      </dgm:t>
    </dgm:pt>
    <dgm:pt modelId="{5F72B744-8EAA-4EA0-8B23-7FBDF48457FC}" type="sibTrans" cxnId="{FDC3B042-1D29-44BE-A3E6-F9C1BFC4D3D6}">
      <dgm:prSet/>
      <dgm:spPr/>
      <dgm:t>
        <a:bodyPr/>
        <a:lstStyle/>
        <a:p>
          <a:endParaRPr lang="en-US"/>
        </a:p>
      </dgm:t>
    </dgm:pt>
    <dgm:pt modelId="{6927B86B-DFE3-4454-BC2B-08F267FCDAC1}">
      <dgm:prSet phldrT="[Text]"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F13C3-8AD6-4DE5-B2B7-BB0BBFD04060}" type="sibTrans" cxnId="{F07EC690-DB74-4CD9-BD02-BF9C48923BA5}">
      <dgm:prSet/>
      <dgm:spPr/>
      <dgm:t>
        <a:bodyPr/>
        <a:lstStyle/>
        <a:p>
          <a:endParaRPr lang="en-US"/>
        </a:p>
      </dgm:t>
    </dgm:pt>
    <dgm:pt modelId="{2638983F-9348-418B-912F-A544ECAC5AEA}" type="parTrans" cxnId="{F07EC690-DB74-4CD9-BD02-BF9C48923BA5}">
      <dgm:prSet/>
      <dgm:spPr/>
      <dgm:t>
        <a:bodyPr/>
        <a:lstStyle/>
        <a:p>
          <a:endParaRPr lang="en-US"/>
        </a:p>
      </dgm:t>
    </dgm:pt>
    <dgm:pt modelId="{4D3D963C-8B4F-4DC9-BBD6-81F450BD1CD6}" type="pres">
      <dgm:prSet presAssocID="{7EC81033-6E49-433E-A80C-8900A2498449}" presName="arrowDiagram" presStyleCnt="0">
        <dgm:presLayoutVars>
          <dgm:chMax val="5"/>
          <dgm:dir/>
          <dgm:resizeHandles val="exact"/>
        </dgm:presLayoutVars>
      </dgm:prSet>
      <dgm:spPr/>
    </dgm:pt>
    <dgm:pt modelId="{C08F9882-6872-4621-AC5C-1EF04B4CE99C}" type="pres">
      <dgm:prSet presAssocID="{7EC81033-6E49-433E-A80C-8900A2498449}" presName="arrow" presStyleLbl="bgShp" presStyleIdx="0" presStyleCnt="1" custLinFactNeighborX="-47125" custLinFactNeighborY="-4473"/>
      <dgm:spPr>
        <a:solidFill>
          <a:srgbClr val="008675">
            <a:alpha val="50000"/>
          </a:srgbClr>
        </a:solidFill>
        <a:ln w="12700">
          <a:solidFill>
            <a:srgbClr val="008675"/>
          </a:solidFill>
        </a:ln>
      </dgm:spPr>
    </dgm:pt>
    <dgm:pt modelId="{1722A9CF-9715-4616-8BCF-72CAE688F6C6}" type="pres">
      <dgm:prSet presAssocID="{7EC81033-6E49-433E-A80C-8900A2498449}" presName="arrowDiagram5" presStyleCnt="0"/>
      <dgm:spPr/>
    </dgm:pt>
    <dgm:pt modelId="{1D9FC65D-2E98-4E33-9CE7-22BB2E9AF4BB}" type="pres">
      <dgm:prSet presAssocID="{E7F7DD54-D232-4745-AFF7-C8C8914CAF56}" presName="bullet5a" presStyleLbl="node1" presStyleIdx="0" presStyleCnt="5" custScaleX="75290" custScaleY="75290" custLinFactX="-67534" custLinFactNeighborX="-100000" custLinFactNeighborY="-64330"/>
      <dgm:spPr>
        <a:solidFill>
          <a:schemeClr val="bg1">
            <a:lumMod val="85000"/>
          </a:schemeClr>
        </a:solidFill>
      </dgm:spPr>
    </dgm:pt>
    <dgm:pt modelId="{1F93C476-957F-4E5F-9BE2-2104F35AB9DE}" type="pres">
      <dgm:prSet presAssocID="{E7F7DD54-D232-4745-AFF7-C8C8914CAF56}" presName="textBox5a" presStyleLbl="revTx" presStyleIdx="0" presStyleCnt="5">
        <dgm:presLayoutVars>
          <dgm:bulletEnabled val="1"/>
        </dgm:presLayoutVars>
      </dgm:prSet>
      <dgm:spPr/>
    </dgm:pt>
    <dgm:pt modelId="{384C53AD-78BD-4D08-8563-9686C82A54DF}" type="pres">
      <dgm:prSet presAssocID="{F3D4C2E0-7586-46DF-BF26-04DAB8041E91}" presName="bullet5b" presStyleLbl="node1" presStyleIdx="1" presStyleCnt="5" custScaleX="68583" custScaleY="68583" custLinFactX="-81513" custLinFactNeighborX="-100000" custLinFactNeighborY="35763"/>
      <dgm:spPr>
        <a:solidFill>
          <a:schemeClr val="bg1">
            <a:lumMod val="85000"/>
          </a:schemeClr>
        </a:solidFill>
      </dgm:spPr>
    </dgm:pt>
    <dgm:pt modelId="{B86C234C-7447-45CB-B8FA-A25CBF6EAB0A}" type="pres">
      <dgm:prSet presAssocID="{F3D4C2E0-7586-46DF-BF26-04DAB8041E91}" presName="textBox5b" presStyleLbl="revTx" presStyleIdx="1" presStyleCnt="5">
        <dgm:presLayoutVars>
          <dgm:bulletEnabled val="1"/>
        </dgm:presLayoutVars>
      </dgm:prSet>
      <dgm:spPr/>
    </dgm:pt>
    <dgm:pt modelId="{4DEE9312-3B60-46A2-ACFA-88F7046A79EF}" type="pres">
      <dgm:prSet presAssocID="{6927B86B-DFE3-4454-BC2B-08F267FCDAC1}" presName="bullet5c" presStyleLbl="node1" presStyleIdx="2" presStyleCnt="5" custLinFactNeighborX="-25016" custLinFactNeighborY="-20221"/>
      <dgm:spPr>
        <a:solidFill>
          <a:schemeClr val="bg1">
            <a:lumMod val="85000"/>
          </a:schemeClr>
        </a:solidFill>
      </dgm:spPr>
    </dgm:pt>
    <dgm:pt modelId="{53A9EB9A-0856-421E-A391-735B945F9462}" type="pres">
      <dgm:prSet presAssocID="{6927B86B-DFE3-4454-BC2B-08F267FCDAC1}" presName="textBox5c" presStyleLbl="revTx" presStyleIdx="2" presStyleCnt="5" custScaleX="54218" custLinFactNeighborX="1326" custLinFactNeighborY="-2440">
        <dgm:presLayoutVars>
          <dgm:bulletEnabled val="1"/>
        </dgm:presLayoutVars>
      </dgm:prSet>
      <dgm:spPr/>
    </dgm:pt>
    <dgm:pt modelId="{5E919FBC-9235-4972-B560-4E57955893AA}" type="pres">
      <dgm:prSet presAssocID="{1A638870-4A5F-4BF6-A9B0-49A1FDF978D3}" presName="bullet5d" presStyleLbl="node1" presStyleIdx="3" presStyleCnt="5" custScaleX="95890" custScaleY="95891" custLinFactNeighborX="52525" custLinFactNeighborY="-27191"/>
      <dgm:spPr>
        <a:solidFill>
          <a:schemeClr val="bg1">
            <a:lumMod val="85000"/>
          </a:schemeClr>
        </a:solidFill>
      </dgm:spPr>
    </dgm:pt>
    <dgm:pt modelId="{4669C656-F522-4592-9ABE-E0F71AEC6241}" type="pres">
      <dgm:prSet presAssocID="{1A638870-4A5F-4BF6-A9B0-49A1FDF978D3}" presName="textBox5d" presStyleLbl="revTx" presStyleIdx="3" presStyleCnt="5">
        <dgm:presLayoutVars>
          <dgm:bulletEnabled val="1"/>
        </dgm:presLayoutVars>
      </dgm:prSet>
      <dgm:spPr/>
    </dgm:pt>
    <dgm:pt modelId="{60502151-C599-417D-BFF6-7940D327DB04}" type="pres">
      <dgm:prSet presAssocID="{BBF2DABD-EDAB-49E7-8B9D-0986D60B13B2}" presName="bullet5e" presStyleLbl="node1" presStyleIdx="4" presStyleCnt="5" custScaleX="85869" custScaleY="85869" custLinFactNeighborX="65009" custLinFactNeighborY="-31227"/>
      <dgm:spPr>
        <a:solidFill>
          <a:schemeClr val="bg1">
            <a:lumMod val="85000"/>
          </a:schemeClr>
        </a:solidFill>
      </dgm:spPr>
    </dgm:pt>
    <dgm:pt modelId="{FF3D2B3F-5CEA-438C-9BA2-BD5981344E67}" type="pres">
      <dgm:prSet presAssocID="{BBF2DABD-EDAB-49E7-8B9D-0986D60B13B2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91DE09D5-63E6-4C19-A08F-683A8DFDE49B}" srcId="{7EC81033-6E49-433E-A80C-8900A2498449}" destId="{F3D4C2E0-7586-46DF-BF26-04DAB8041E91}" srcOrd="1" destOrd="0" parTransId="{F98F11C6-62DF-4570-9200-94BB8A06C4F6}" sibTransId="{296B96E6-0BF0-4923-9C98-C758D47C6D74}"/>
    <dgm:cxn modelId="{F07EC690-DB74-4CD9-BD02-BF9C48923BA5}" srcId="{7EC81033-6E49-433E-A80C-8900A2498449}" destId="{6927B86B-DFE3-4454-BC2B-08F267FCDAC1}" srcOrd="2" destOrd="0" parTransId="{2638983F-9348-418B-912F-A544ECAC5AEA}" sibTransId="{884F13C3-8AD6-4DE5-B2B7-BB0BBFD04060}"/>
    <dgm:cxn modelId="{2E818076-D634-2143-A73F-1B77B1534523}" type="presOf" srcId="{6927B86B-DFE3-4454-BC2B-08F267FCDAC1}" destId="{53A9EB9A-0856-421E-A391-735B945F9462}" srcOrd="0" destOrd="0" presId="urn:microsoft.com/office/officeart/2005/8/layout/arrow2"/>
    <dgm:cxn modelId="{0753B790-CF16-7846-8042-D8759B0CB5AD}" type="presOf" srcId="{7EC81033-6E49-433E-A80C-8900A2498449}" destId="{4D3D963C-8B4F-4DC9-BBD6-81F450BD1CD6}" srcOrd="0" destOrd="0" presId="urn:microsoft.com/office/officeart/2005/8/layout/arrow2"/>
    <dgm:cxn modelId="{B148742A-692D-BA40-9016-B4A43154DA0C}" type="presOf" srcId="{1A638870-4A5F-4BF6-A9B0-49A1FDF978D3}" destId="{4669C656-F522-4592-9ABE-E0F71AEC6241}" srcOrd="0" destOrd="0" presId="urn:microsoft.com/office/officeart/2005/8/layout/arrow2"/>
    <dgm:cxn modelId="{1A6E753C-84C9-0346-AE67-0A7D7905CD6E}" type="presOf" srcId="{BBF2DABD-EDAB-49E7-8B9D-0986D60B13B2}" destId="{FF3D2B3F-5CEA-438C-9BA2-BD5981344E67}" srcOrd="0" destOrd="0" presId="urn:microsoft.com/office/officeart/2005/8/layout/arrow2"/>
    <dgm:cxn modelId="{FDC3B042-1D29-44BE-A3E6-F9C1BFC4D3D6}" srcId="{7EC81033-6E49-433E-A80C-8900A2498449}" destId="{1A638870-4A5F-4BF6-A9B0-49A1FDF978D3}" srcOrd="3" destOrd="0" parTransId="{EA5DBF7C-C5E0-40A6-9A40-2652DF1EE929}" sibTransId="{5F72B744-8EAA-4EA0-8B23-7FBDF48457FC}"/>
    <dgm:cxn modelId="{8A6AC9FD-7849-E64D-BB3B-CFC2363C8193}" type="presOf" srcId="{F3D4C2E0-7586-46DF-BF26-04DAB8041E91}" destId="{B86C234C-7447-45CB-B8FA-A25CBF6EAB0A}" srcOrd="0" destOrd="0" presId="urn:microsoft.com/office/officeart/2005/8/layout/arrow2"/>
    <dgm:cxn modelId="{96E9BFA7-250E-4D94-B2C1-3FC03CCC5FC5}" srcId="{7EC81033-6E49-433E-A80C-8900A2498449}" destId="{BBF2DABD-EDAB-49E7-8B9D-0986D60B13B2}" srcOrd="4" destOrd="0" parTransId="{C2C91D31-5759-4EFD-A80C-12044A59F523}" sibTransId="{A03E060D-E96B-418B-8D48-EB801BE11F94}"/>
    <dgm:cxn modelId="{9A367B8C-B232-4847-9E46-7A48EF87DF02}" srcId="{7EC81033-6E49-433E-A80C-8900A2498449}" destId="{E7F7DD54-D232-4745-AFF7-C8C8914CAF56}" srcOrd="0" destOrd="0" parTransId="{83607AB1-00F4-4606-9FAF-3EF7B4B691A4}" sibTransId="{98C493A1-07A0-4252-B794-23DE8DF0451D}"/>
    <dgm:cxn modelId="{99DC1EE4-57B0-634C-9B9E-B7F02E69FB8A}" type="presOf" srcId="{E7F7DD54-D232-4745-AFF7-C8C8914CAF56}" destId="{1F93C476-957F-4E5F-9BE2-2104F35AB9DE}" srcOrd="0" destOrd="0" presId="urn:microsoft.com/office/officeart/2005/8/layout/arrow2"/>
    <dgm:cxn modelId="{7EB5211E-D701-9547-9B5C-DF6ABF130773}" type="presParOf" srcId="{4D3D963C-8B4F-4DC9-BBD6-81F450BD1CD6}" destId="{C08F9882-6872-4621-AC5C-1EF04B4CE99C}" srcOrd="0" destOrd="0" presId="urn:microsoft.com/office/officeart/2005/8/layout/arrow2"/>
    <dgm:cxn modelId="{A79D6AA6-907B-8940-9099-F60469C6A06C}" type="presParOf" srcId="{4D3D963C-8B4F-4DC9-BBD6-81F450BD1CD6}" destId="{1722A9CF-9715-4616-8BCF-72CAE688F6C6}" srcOrd="1" destOrd="0" presId="urn:microsoft.com/office/officeart/2005/8/layout/arrow2"/>
    <dgm:cxn modelId="{562F084F-08F5-A449-9923-90D598DFB3C7}" type="presParOf" srcId="{1722A9CF-9715-4616-8BCF-72CAE688F6C6}" destId="{1D9FC65D-2E98-4E33-9CE7-22BB2E9AF4BB}" srcOrd="0" destOrd="0" presId="urn:microsoft.com/office/officeart/2005/8/layout/arrow2"/>
    <dgm:cxn modelId="{C415BE08-D29B-A543-8079-537471427BAC}" type="presParOf" srcId="{1722A9CF-9715-4616-8BCF-72CAE688F6C6}" destId="{1F93C476-957F-4E5F-9BE2-2104F35AB9DE}" srcOrd="1" destOrd="0" presId="urn:microsoft.com/office/officeart/2005/8/layout/arrow2"/>
    <dgm:cxn modelId="{BB8D9000-B2D4-7144-830D-D751307780B5}" type="presParOf" srcId="{1722A9CF-9715-4616-8BCF-72CAE688F6C6}" destId="{384C53AD-78BD-4D08-8563-9686C82A54DF}" srcOrd="2" destOrd="0" presId="urn:microsoft.com/office/officeart/2005/8/layout/arrow2"/>
    <dgm:cxn modelId="{0AC13922-0918-3D41-857B-B879128B7FC4}" type="presParOf" srcId="{1722A9CF-9715-4616-8BCF-72CAE688F6C6}" destId="{B86C234C-7447-45CB-B8FA-A25CBF6EAB0A}" srcOrd="3" destOrd="0" presId="urn:microsoft.com/office/officeart/2005/8/layout/arrow2"/>
    <dgm:cxn modelId="{21F046C8-239A-3F4A-A1C3-8FDE9B8A2DF6}" type="presParOf" srcId="{1722A9CF-9715-4616-8BCF-72CAE688F6C6}" destId="{4DEE9312-3B60-46A2-ACFA-88F7046A79EF}" srcOrd="4" destOrd="0" presId="urn:microsoft.com/office/officeart/2005/8/layout/arrow2"/>
    <dgm:cxn modelId="{139521E2-9C6A-D049-9685-92C873B094A4}" type="presParOf" srcId="{1722A9CF-9715-4616-8BCF-72CAE688F6C6}" destId="{53A9EB9A-0856-421E-A391-735B945F9462}" srcOrd="5" destOrd="0" presId="urn:microsoft.com/office/officeart/2005/8/layout/arrow2"/>
    <dgm:cxn modelId="{B39BA2EE-6142-9F4A-8C5E-5B8023E7615E}" type="presParOf" srcId="{1722A9CF-9715-4616-8BCF-72CAE688F6C6}" destId="{5E919FBC-9235-4972-B560-4E57955893AA}" srcOrd="6" destOrd="0" presId="urn:microsoft.com/office/officeart/2005/8/layout/arrow2"/>
    <dgm:cxn modelId="{A93ABC23-D242-014F-A2E8-090BA8966FBE}" type="presParOf" srcId="{1722A9CF-9715-4616-8BCF-72CAE688F6C6}" destId="{4669C656-F522-4592-9ABE-E0F71AEC6241}" srcOrd="7" destOrd="0" presId="urn:microsoft.com/office/officeart/2005/8/layout/arrow2"/>
    <dgm:cxn modelId="{D98F14E4-A285-EB40-AF72-A24637885B7E}" type="presParOf" srcId="{1722A9CF-9715-4616-8BCF-72CAE688F6C6}" destId="{60502151-C599-417D-BFF6-7940D327DB04}" srcOrd="8" destOrd="0" presId="urn:microsoft.com/office/officeart/2005/8/layout/arrow2"/>
    <dgm:cxn modelId="{CBEA01F4-0A1E-CD40-8E85-C54EDAA8AED1}" type="presParOf" srcId="{1722A9CF-9715-4616-8BCF-72CAE688F6C6}" destId="{FF3D2B3F-5CEA-438C-9BA2-BD5981344E6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D422D-603B-4B5E-9279-613230E4A883}">
      <dsp:nvSpPr>
        <dsp:cNvPr id="0" name=""/>
        <dsp:cNvSpPr/>
      </dsp:nvSpPr>
      <dsp:spPr>
        <a:xfrm>
          <a:off x="-148712" y="-8455"/>
          <a:ext cx="5000415" cy="4626887"/>
        </a:xfrm>
        <a:prstGeom prst="ellipse">
          <a:avLst/>
        </a:prstGeom>
        <a:solidFill>
          <a:srgbClr val="008675">
            <a:alpha val="50000"/>
          </a:srgb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Next Generation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ND-ELO </a:t>
          </a:r>
        </a:p>
      </dsp:txBody>
      <dsp:txXfrm>
        <a:off x="1413917" y="222888"/>
        <a:ext cx="1875155" cy="462688"/>
      </dsp:txXfrm>
    </dsp:sp>
    <dsp:sp modelId="{941DFE13-EFAE-45C1-866F-867552C9B9F4}">
      <dsp:nvSpPr>
        <dsp:cNvPr id="0" name=""/>
        <dsp:cNvSpPr/>
      </dsp:nvSpPr>
      <dsp:spPr>
        <a:xfrm>
          <a:off x="226318" y="668666"/>
          <a:ext cx="4250353" cy="3966676"/>
        </a:xfrm>
        <a:prstGeom prst="ellipse">
          <a:avLst/>
        </a:prstGeom>
        <a:solidFill>
          <a:srgbClr val="008675">
            <a:alpha val="60000"/>
          </a:srgb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Integrated Low-Cost Solar Tracking</a:t>
          </a:r>
        </a:p>
      </dsp:txBody>
      <dsp:txXfrm>
        <a:off x="1435012" y="896750"/>
        <a:ext cx="1832964" cy="456167"/>
      </dsp:txXfrm>
    </dsp:sp>
    <dsp:sp modelId="{499385B9-AE9C-4453-88DE-0AC5002E0D06}">
      <dsp:nvSpPr>
        <dsp:cNvPr id="0" name=""/>
        <dsp:cNvSpPr/>
      </dsp:nvSpPr>
      <dsp:spPr>
        <a:xfrm>
          <a:off x="601349" y="1382897"/>
          <a:ext cx="3500290" cy="3232246"/>
        </a:xfrm>
        <a:prstGeom prst="ellipse">
          <a:avLst/>
        </a:prstGeom>
        <a:solidFill>
          <a:srgbClr val="008675">
            <a:alpha val="70000"/>
          </a:srgb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Integrated Mini-Concentrators</a:t>
          </a:r>
        </a:p>
      </dsp:txBody>
      <dsp:txXfrm>
        <a:off x="1445794" y="1605922"/>
        <a:ext cx="1811400" cy="446049"/>
      </dsp:txXfrm>
    </dsp:sp>
    <dsp:sp modelId="{E20C5850-4918-4A6C-AB18-E3AD6CF7E640}">
      <dsp:nvSpPr>
        <dsp:cNvPr id="0" name=""/>
        <dsp:cNvSpPr/>
      </dsp:nvSpPr>
      <dsp:spPr>
        <a:xfrm>
          <a:off x="976380" y="2076226"/>
          <a:ext cx="2750228" cy="2539621"/>
        </a:xfrm>
        <a:prstGeom prst="ellipse">
          <a:avLst/>
        </a:prstGeom>
        <a:solidFill>
          <a:srgbClr val="008675">
            <a:alpha val="80000"/>
          </a:srgb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10-15x ND-ELO</a:t>
          </a:r>
        </a:p>
      </dsp:txBody>
      <dsp:txXfrm>
        <a:off x="1608933" y="2304792"/>
        <a:ext cx="1485123" cy="457131"/>
      </dsp:txXfrm>
    </dsp:sp>
    <dsp:sp modelId="{EB735700-E4EE-464D-8DCE-FC2A236CE8E4}">
      <dsp:nvSpPr>
        <dsp:cNvPr id="0" name=""/>
        <dsp:cNvSpPr/>
      </dsp:nvSpPr>
      <dsp:spPr>
        <a:xfrm>
          <a:off x="1351411" y="2756701"/>
          <a:ext cx="2000166" cy="1872704"/>
        </a:xfrm>
        <a:prstGeom prst="ellipse">
          <a:avLst/>
        </a:prstGeom>
        <a:solidFill>
          <a:srgbClr val="008675">
            <a:alpha val="90000"/>
          </a:srgb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2-3x ND-ELO </a:t>
          </a:r>
        </a:p>
      </dsp:txBody>
      <dsp:txXfrm>
        <a:off x="1701440" y="2990789"/>
        <a:ext cx="1300108" cy="468176"/>
      </dsp:txXfrm>
    </dsp:sp>
    <dsp:sp modelId="{1BDBDF41-5F33-4EE8-811A-A69FBCD2384B}">
      <dsp:nvSpPr>
        <dsp:cNvPr id="0" name=""/>
        <dsp:cNvSpPr/>
      </dsp:nvSpPr>
      <dsp:spPr>
        <a:xfrm>
          <a:off x="1773134" y="3461709"/>
          <a:ext cx="1156721" cy="1156721"/>
        </a:xfrm>
        <a:prstGeom prst="ellipse">
          <a:avLst/>
        </a:prstGeom>
        <a:solidFill>
          <a:srgbClr val="008675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Ultra-High Efficiency Thin Films</a:t>
          </a:r>
        </a:p>
      </dsp:txBody>
      <dsp:txXfrm>
        <a:off x="1942532" y="3750890"/>
        <a:ext cx="817925" cy="578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F9882-6872-4621-AC5C-1EF04B4CE99C}">
      <dsp:nvSpPr>
        <dsp:cNvPr id="0" name=""/>
        <dsp:cNvSpPr/>
      </dsp:nvSpPr>
      <dsp:spPr>
        <a:xfrm>
          <a:off x="0" y="0"/>
          <a:ext cx="7877662" cy="4923539"/>
        </a:xfrm>
        <a:prstGeom prst="swooshArrow">
          <a:avLst>
            <a:gd name="adj1" fmla="val 25000"/>
            <a:gd name="adj2" fmla="val 25000"/>
          </a:avLst>
        </a:prstGeom>
        <a:solidFill>
          <a:srgbClr val="008675">
            <a:alpha val="50000"/>
          </a:srgbClr>
        </a:solidFill>
        <a:ln w="12700">
          <a:solidFill>
            <a:srgbClr val="00867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FC65D-2E98-4E33-9CE7-22BB2E9AF4BB}">
      <dsp:nvSpPr>
        <dsp:cNvPr id="0" name=""/>
        <dsp:cNvSpPr/>
      </dsp:nvSpPr>
      <dsp:spPr>
        <a:xfrm>
          <a:off x="892955" y="3566972"/>
          <a:ext cx="136415" cy="13641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3C476-957F-4E5F-9BE2-2104F35AB9DE}">
      <dsp:nvSpPr>
        <dsp:cNvPr id="0" name=""/>
        <dsp:cNvSpPr/>
      </dsp:nvSpPr>
      <dsp:spPr>
        <a:xfrm>
          <a:off x="1264711" y="3751736"/>
          <a:ext cx="1031973" cy="1171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0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4711" y="3751736"/>
        <a:ext cx="1031973" cy="1171802"/>
      </dsp:txXfrm>
    </dsp:sp>
    <dsp:sp modelId="{384C53AD-78BD-4D08-8563-9686C82A54DF}">
      <dsp:nvSpPr>
        <dsp:cNvPr id="0" name=""/>
        <dsp:cNvSpPr/>
      </dsp:nvSpPr>
      <dsp:spPr>
        <a:xfrm>
          <a:off x="1684672" y="2864749"/>
          <a:ext cx="194498" cy="1944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C234C-7447-45CB-B8FA-A25CBF6EAB0A}">
      <dsp:nvSpPr>
        <dsp:cNvPr id="0" name=""/>
        <dsp:cNvSpPr/>
      </dsp:nvSpPr>
      <dsp:spPr>
        <a:xfrm>
          <a:off x="2296685" y="2860576"/>
          <a:ext cx="1307691" cy="2062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72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6685" y="2860576"/>
        <a:ext cx="1307691" cy="2062962"/>
      </dsp:txXfrm>
    </dsp:sp>
    <dsp:sp modelId="{4DEE9312-3B60-46A2-ACFA-88F7046A79EF}">
      <dsp:nvSpPr>
        <dsp:cNvPr id="0" name=""/>
        <dsp:cNvSpPr/>
      </dsp:nvSpPr>
      <dsp:spPr>
        <a:xfrm>
          <a:off x="3320721" y="1890984"/>
          <a:ext cx="378127" cy="37812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9EB9A-0856-421E-A391-735B945F9462}">
      <dsp:nvSpPr>
        <dsp:cNvPr id="0" name=""/>
        <dsp:cNvSpPr/>
      </dsp:nvSpPr>
      <dsp:spPr>
        <a:xfrm>
          <a:off x="3972569" y="2088994"/>
          <a:ext cx="824324" cy="276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362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2569" y="2088994"/>
        <a:ext cx="824324" cy="2767028"/>
      </dsp:txXfrm>
    </dsp:sp>
    <dsp:sp modelId="{5E919FBC-9235-4972-B560-4E57955893AA}">
      <dsp:nvSpPr>
        <dsp:cNvPr id="0" name=""/>
        <dsp:cNvSpPr/>
      </dsp:nvSpPr>
      <dsp:spPr>
        <a:xfrm>
          <a:off x="5147135" y="1257789"/>
          <a:ext cx="468341" cy="468346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9C656-F522-4592-9ABE-E0F71AEC6241}">
      <dsp:nvSpPr>
        <dsp:cNvPr id="0" name=""/>
        <dsp:cNvSpPr/>
      </dsp:nvSpPr>
      <dsp:spPr>
        <a:xfrm>
          <a:off x="5124766" y="1624767"/>
          <a:ext cx="1575532" cy="3298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0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4766" y="1624767"/>
        <a:ext cx="1575532" cy="3298771"/>
      </dsp:txXfrm>
    </dsp:sp>
    <dsp:sp modelId="{60502151-C599-417D-BFF6-7940D327DB04}">
      <dsp:nvSpPr>
        <dsp:cNvPr id="0" name=""/>
        <dsp:cNvSpPr/>
      </dsp:nvSpPr>
      <dsp:spPr>
        <a:xfrm>
          <a:off x="6837676" y="838281"/>
          <a:ext cx="534393" cy="534393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D2B3F-5CEA-438C-9BA2-BD5981344E67}">
      <dsp:nvSpPr>
        <dsp:cNvPr id="0" name=""/>
        <dsp:cNvSpPr/>
      </dsp:nvSpPr>
      <dsp:spPr>
        <a:xfrm>
          <a:off x="6700298" y="1299814"/>
          <a:ext cx="1575532" cy="362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76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00298" y="1299814"/>
        <a:ext cx="1575532" cy="362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1D2B63C-B6FD-0441-8DC8-176484900944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B84F99E-3810-7D45-859F-161BF433A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5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4F99E-3810-7D45-859F-161BF433A9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4F99E-3810-7D45-859F-161BF433A9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4F99E-3810-7D45-859F-161BF433A9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5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9D69-21AC-D943-8059-69A86E1F6282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4E5-3A93-CA41-9D1C-610D7969C1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3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9D69-21AC-D943-8059-69A86E1F6282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4E5-3A93-CA41-9D1C-610D7969C1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1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9D69-21AC-D943-8059-69A86E1F6282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4E5-3A93-CA41-9D1C-610D7969C1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3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9D69-21AC-D943-8059-69A86E1F6282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4E5-3A93-CA41-9D1C-610D7969C1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9D69-21AC-D943-8059-69A86E1F6282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4E5-3A93-CA41-9D1C-610D7969C1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8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9D69-21AC-D943-8059-69A86E1F6282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4E5-3A93-CA41-9D1C-610D7969C1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2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9D69-21AC-D943-8059-69A86E1F6282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4E5-3A93-CA41-9D1C-610D7969C1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1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9D69-21AC-D943-8059-69A86E1F6282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4E5-3A93-CA41-9D1C-610D7969C1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6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9D69-21AC-D943-8059-69A86E1F6282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4E5-3A93-CA41-9D1C-610D7969C1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9D69-21AC-D943-8059-69A86E1F6282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4E5-3A93-CA41-9D1C-610D7969C1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1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9D69-21AC-D943-8059-69A86E1F6282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4E5-3A93-CA41-9D1C-610D7969C1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3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99D69-21AC-D943-8059-69A86E1F6282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744E5-3A93-CA41-9D1C-610D7969C1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7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_lighter_sk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Nanoflex 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35" y="407282"/>
            <a:ext cx="3935725" cy="685396"/>
          </a:xfrm>
          <a:prstGeom prst="rect">
            <a:avLst/>
          </a:prstGeom>
          <a:effectLst>
            <a:glow rad="469900">
              <a:schemeClr val="bg1">
                <a:alpha val="2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-3175" y="1665923"/>
            <a:ext cx="9144000" cy="32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1600" kern="0" cap="all" spc="720" dirty="0">
                <a:solidFill>
                  <a:schemeClr val="bg1"/>
                </a:solidFill>
                <a:latin typeface="Arial Narrow"/>
                <a:cs typeface="Arial Narrow"/>
              </a:rPr>
              <a:t>This is Daylight Savings.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176" y="5902878"/>
            <a:ext cx="877984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20"/>
              </a:lnSpc>
            </a:pPr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Investor Presentation</a:t>
            </a:r>
          </a:p>
          <a:p>
            <a:pPr algn="r">
              <a:lnSpc>
                <a:spcPts val="1720"/>
              </a:lnSpc>
            </a:pPr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March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971075"/>
            <a:ext cx="9144000" cy="165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20"/>
              </a:lnSpc>
            </a:pPr>
            <a:r>
              <a:rPr lang="en-US" sz="3000" kern="0" spc="240" dirty="0">
                <a:solidFill>
                  <a:schemeClr val="bg1"/>
                </a:solidFill>
                <a:latin typeface="Arial Narrow"/>
                <a:cs typeface="Arial Narrow"/>
              </a:rPr>
              <a:t>Harvest more energy </a:t>
            </a:r>
          </a:p>
          <a:p>
            <a:pPr algn="ctr">
              <a:lnSpc>
                <a:spcPts val="3020"/>
              </a:lnSpc>
            </a:pPr>
            <a:r>
              <a:rPr lang="en-US" sz="3000" kern="0" spc="240" dirty="0">
                <a:solidFill>
                  <a:schemeClr val="bg1"/>
                </a:solidFill>
                <a:latin typeface="Arial Narrow"/>
                <a:cs typeface="Arial Narrow"/>
              </a:rPr>
              <a:t>from more places.</a:t>
            </a:r>
          </a:p>
          <a:p>
            <a:pPr algn="ctr">
              <a:lnSpc>
                <a:spcPts val="3020"/>
              </a:lnSpc>
            </a:pPr>
            <a:endParaRPr lang="en-US" sz="3000" kern="0" spc="24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>
              <a:lnSpc>
                <a:spcPts val="3020"/>
              </a:lnSpc>
            </a:pPr>
            <a:r>
              <a:rPr lang="en-US" sz="3000" b="1" kern="0" spc="240" dirty="0">
                <a:solidFill>
                  <a:schemeClr val="bg1"/>
                </a:solidFill>
                <a:latin typeface="Arial Narrow"/>
                <a:cs typeface="Arial Narrow"/>
              </a:rPr>
              <a:t>For Less.</a:t>
            </a:r>
          </a:p>
        </p:txBody>
      </p:sp>
    </p:spTree>
    <p:extLst>
      <p:ext uri="{BB962C8B-B14F-4D97-AF65-F5344CB8AC3E}">
        <p14:creationId xmlns:p14="http://schemas.microsoft.com/office/powerpoint/2010/main" val="150436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NO_new backg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7F7F7F"/>
                </a:solidFill>
                <a:latin typeface="Arial"/>
                <a:cs typeface="Arial"/>
              </a:rPr>
              <a:pPr algn="r" eaLnBrk="1" hangingPunct="1"/>
              <a:t>10</a:t>
            </a:fld>
            <a:endParaRPr lang="en-US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7334" y="378711"/>
            <a:ext cx="85407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8675"/>
                </a:solidFill>
                <a:latin typeface="Arial Narrow"/>
                <a:cs typeface="Arial Narrow"/>
              </a:rPr>
              <a:t>Example: </a:t>
            </a:r>
          </a:p>
          <a:p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Portable Power Markets &amp; Specialty Field Applications</a:t>
            </a:r>
          </a:p>
        </p:txBody>
      </p:sp>
      <p:pic>
        <p:nvPicPr>
          <p:cNvPr id="4" name="Picture 3" descr="Nanoflex 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6" y="291311"/>
            <a:ext cx="2011809" cy="3503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867" y="1330059"/>
            <a:ext cx="2214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80"/>
                </a:solidFill>
                <a:latin typeface="Arial"/>
                <a:cs typeface="Arial"/>
              </a:rPr>
              <a:t>Soldier Power Mission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3413" r="50650" b="27057"/>
          <a:stretch/>
        </p:blipFill>
        <p:spPr bwMode="auto">
          <a:xfrm>
            <a:off x="545754" y="1665011"/>
            <a:ext cx="2403416" cy="166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2"/>
          <p:cNvSpPr txBox="1">
            <a:spLocks noChangeArrowheads="1"/>
          </p:cNvSpPr>
          <p:nvPr/>
        </p:nvSpPr>
        <p:spPr bwMode="auto">
          <a:xfrm>
            <a:off x="2949170" y="1686120"/>
            <a:ext cx="222150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647E8C"/>
                </a:solidFill>
                <a:latin typeface="Arial Narrow"/>
                <a:cs typeface="Arial Narrow"/>
              </a:rPr>
              <a:t>Develop, acquire and field expeditionary, lightweight Soldier power solutions intended for the most austere operating environments and designed to reduce Soldier load and increase lethality.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545754" y="6250396"/>
            <a:ext cx="803552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  </a:t>
            </a:r>
            <a:r>
              <a:rPr lang="en-US" altLang="en-US" sz="800" baseline="30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Solar Energies Industries Association &amp; PV Magazine (May 2013) ;  </a:t>
            </a:r>
            <a:r>
              <a:rPr lang="en-US" altLang="en-US" sz="800" baseline="30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Navigant Consulting/Pike Research (4Q 2012); </a:t>
            </a:r>
            <a:r>
              <a:rPr lang="en-US" altLang="en-US" sz="800" baseline="30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altLang="en-US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Claims based on preliminary specifications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5754" y="3444108"/>
            <a:ext cx="4453284" cy="2692945"/>
          </a:xfrm>
          <a:prstGeom prst="rect">
            <a:avLst/>
          </a:prstGeom>
          <a:solidFill>
            <a:srgbClr val="647E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72"/>
          <p:cNvSpPr txBox="1">
            <a:spLocks noChangeArrowheads="1"/>
          </p:cNvSpPr>
          <p:nvPr/>
        </p:nvSpPr>
        <p:spPr bwMode="auto">
          <a:xfrm>
            <a:off x="654202" y="3825548"/>
            <a:ext cx="427857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u="sng" dirty="0">
                <a:solidFill>
                  <a:srgbClr val="FFFFFF"/>
                </a:solidFill>
                <a:latin typeface="Arial Narrow"/>
                <a:cs typeface="Arial Narrow"/>
              </a:rPr>
              <a:t>One out of eight U.S. casualties during Operation Iraqi Freedom was sustained by a soldier protecting a fuel supply convoy.</a:t>
            </a:r>
            <a:r>
              <a:rPr lang="en-US" sz="1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Cumulatively, over the past decade, </a:t>
            </a:r>
            <a:r>
              <a:rPr lang="en-US" sz="1400" b="1" dirty="0">
                <a:solidFill>
                  <a:srgbClr val="FFFFFF"/>
                </a:solidFill>
                <a:latin typeface="Arial Narrow"/>
                <a:cs typeface="Arial Narrow"/>
              </a:rPr>
              <a:t>more than 3,300 U.S. troops have died during attacks on fuel convoys.</a:t>
            </a:r>
            <a:r>
              <a:rPr lang="en-US" sz="1400" baseline="30000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</a:p>
          <a:p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U.S. military operations in Afghanistan have paid the equivalent of </a:t>
            </a:r>
            <a:r>
              <a:rPr lang="en-US" sz="1400" b="1" u="sng" dirty="0">
                <a:solidFill>
                  <a:srgbClr val="FFFFFF"/>
                </a:solidFill>
                <a:latin typeface="Arial Narrow"/>
                <a:cs typeface="Arial Narrow"/>
              </a:rPr>
              <a:t>$400 per gallon of fossil fuel</a:t>
            </a:r>
            <a:r>
              <a:rPr lang="en-US" sz="1400" u="sng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when security, transportation, and mortality costs are tallied up. </a:t>
            </a:r>
            <a:r>
              <a:rPr lang="en-US" sz="1400" b="1" u="sng" dirty="0">
                <a:solidFill>
                  <a:srgbClr val="FFFFFF"/>
                </a:solidFill>
                <a:latin typeface="Arial Narrow"/>
                <a:cs typeface="Arial Narrow"/>
              </a:rPr>
              <a:t>The largest consumer of fuels on the battlefield is electricity generation</a:t>
            </a: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lang="en-US" sz="1400" baseline="30000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2413" y="3496588"/>
            <a:ext cx="4174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Lighten the Load &amp; Bring Power Forward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59692" y="1464738"/>
            <a:ext cx="3335441" cy="4647650"/>
          </a:xfrm>
          <a:prstGeom prst="roundRect">
            <a:avLst>
              <a:gd name="adj" fmla="val 4717"/>
            </a:avLst>
          </a:prstGeom>
          <a:noFill/>
          <a:ln w="12700" cmpd="sng">
            <a:solidFill>
              <a:srgbClr val="008080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57526" y="2012162"/>
            <a:ext cx="3448379" cy="384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Highest power per area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Highest power per weight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Flexible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Lightweight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Rugged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Harvest diffuse light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High thermal tolerance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Cost competitive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Made in the USA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7526" y="1598008"/>
            <a:ext cx="283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Why </a:t>
            </a:r>
            <a:r>
              <a:rPr lang="en-US" b="1" dirty="0" err="1">
                <a:solidFill>
                  <a:srgbClr val="008080"/>
                </a:solidFill>
                <a:latin typeface="Arial"/>
                <a:cs typeface="Arial"/>
              </a:rPr>
              <a:t>NanoFlex</a:t>
            </a:r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 is Better: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647E8C"/>
                </a:solidFill>
                <a:latin typeface="Arial Narrow"/>
                <a:cs typeface="Arial Narrow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94937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ANO_dkgr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1143000"/>
            <a:ext cx="8382000" cy="5105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spcBef>
                <a:spcPts val="600"/>
              </a:spcBef>
            </a:pPr>
            <a:endParaRPr lang="en-US" sz="1200" dirty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FFFFFF"/>
                </a:solidFill>
                <a:latin typeface="Arial"/>
                <a:cs typeface="Arial"/>
              </a:rPr>
              <a:pPr algn="r" eaLnBrk="1" hangingPunct="1"/>
              <a:t>11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73077" y="5957914"/>
            <a:ext cx="483783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 </a:t>
            </a:r>
            <a:r>
              <a:rPr lang="en-US" alt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NanoFlex</a:t>
            </a: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 estimates for 240W solar sheet by NanoFlex &amp; GreenPath Technologies for production-level sheet assembly of NanoFlex solar cells &amp; metrics; </a:t>
            </a:r>
            <a:r>
              <a:rPr lang="en-US" alt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PowerFilm</a:t>
            </a: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FM16-6000 100W solar sheet; Global Solar P3-100W 100W solar sheet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807" y="221271"/>
            <a:ext cx="84349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Arial Narrow"/>
                <a:cs typeface="Arial Narrow"/>
              </a:rPr>
              <a:t>Example: </a:t>
            </a:r>
          </a:p>
          <a:p>
            <a:r>
              <a:rPr lang="en-US" sz="2600" dirty="0">
                <a:solidFill>
                  <a:schemeClr val="bg1"/>
                </a:solidFill>
                <a:latin typeface="Arial Narrow"/>
                <a:cs typeface="Arial Narrow"/>
              </a:rPr>
              <a:t>Portable Power Markets &amp; Specialty Field Applications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FFFFFF"/>
                </a:solidFill>
                <a:latin typeface="Arial Narrow"/>
                <a:cs typeface="Arial Narrow"/>
              </a:rPr>
              <a:t>Proprietary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3076" y="1402638"/>
            <a:ext cx="8161475" cy="4406296"/>
          </a:xfrm>
          <a:prstGeom prst="rect">
            <a:avLst/>
          </a:prstGeom>
          <a:solidFill>
            <a:srgbClr val="008675"/>
          </a:solidFill>
          <a:ln w="31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0" y="5132175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err="1">
                <a:solidFill>
                  <a:schemeClr val="bg1"/>
                </a:solidFill>
              </a:rPr>
              <a:t>NanoFlex</a:t>
            </a:r>
            <a:r>
              <a:rPr lang="en-US" sz="1600" dirty="0">
                <a:solidFill>
                  <a:schemeClr val="bg1"/>
                </a:solidFill>
              </a:rPr>
              <a:t> Ultra-High Efficiency Flexible Solar Sheet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vs. Competing Military Products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056" y="2210346"/>
            <a:ext cx="3896102" cy="2900615"/>
          </a:xfrm>
          <a:prstGeom prst="rect">
            <a:avLst/>
          </a:prstGeom>
          <a:solidFill>
            <a:schemeClr val="bg1"/>
          </a:solidFill>
          <a:ln>
            <a:solidFill>
              <a:srgbClr val="0086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601708" y="2212623"/>
            <a:ext cx="3896102" cy="290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248286" y="223057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10% smaller footprint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92056" y="2688173"/>
            <a:ext cx="3896102" cy="2340234"/>
            <a:chOff x="535188" y="2565877"/>
            <a:chExt cx="3896102" cy="2462530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2019460628"/>
                </p:ext>
              </p:extLst>
            </p:nvPr>
          </p:nvGraphicFramePr>
          <p:xfrm>
            <a:off x="660619" y="2565877"/>
            <a:ext cx="3649909" cy="24625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 rot="16200000">
              <a:off x="530905" y="3631754"/>
              <a:ext cx="46358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Watts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4766" y="4579468"/>
              <a:ext cx="1260586" cy="440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 err="1"/>
                <a:t>NanoFlex</a:t>
              </a:r>
              <a:br>
                <a:rPr lang="en-US" sz="900" dirty="0"/>
              </a:br>
              <a:r>
                <a:rPr lang="en-US" sz="900" dirty="0"/>
                <a:t>240W </a:t>
              </a:r>
            </a:p>
            <a:p>
              <a:pPr algn="ctr">
                <a:lnSpc>
                  <a:spcPts val="880"/>
                </a:lnSpc>
              </a:pPr>
              <a:r>
                <a:rPr lang="en-US" sz="900" dirty="0"/>
                <a:t>Solar Sheet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4483" y="4580767"/>
              <a:ext cx="84176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 err="1"/>
                <a:t>PowerFilm</a:t>
              </a:r>
              <a:r>
                <a:rPr lang="en-US" sz="900" dirty="0"/>
                <a:t> 100W </a:t>
              </a:r>
            </a:p>
            <a:p>
              <a:pPr algn="ctr">
                <a:lnSpc>
                  <a:spcPts val="880"/>
                </a:lnSpc>
              </a:pPr>
              <a:r>
                <a:rPr lang="en-US" sz="900" dirty="0"/>
                <a:t>Solar Sheet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72953" y="4580767"/>
              <a:ext cx="86716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/>
                <a:t>Global Solar 100W </a:t>
              </a:r>
            </a:p>
            <a:p>
              <a:pPr algn="ctr">
                <a:lnSpc>
                  <a:spcPts val="880"/>
                </a:lnSpc>
              </a:pPr>
              <a:r>
                <a:rPr lang="en-US" sz="900" dirty="0"/>
                <a:t>Solar Sheet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55676" y="3313584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240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3238" y="4040693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13211" y="4049447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100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5188" y="2674948"/>
              <a:ext cx="3896102" cy="32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max power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2056" y="2230570"/>
            <a:ext cx="38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2.4x more power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21260" y="3795369"/>
            <a:ext cx="510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2.5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10336" y="3245973"/>
            <a:ext cx="510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4.3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04344" y="4120088"/>
            <a:ext cx="510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1.5</a:t>
            </a:r>
          </a:p>
        </p:txBody>
      </p:sp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509449" y="1537300"/>
            <a:ext cx="81251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Ultra-high efficiency, lightweight, and flexible thin films deliver 2.4x more power in a 10% smaller footprint and less than half the folded volume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580233" y="2666194"/>
            <a:ext cx="3896102" cy="2353459"/>
            <a:chOff x="535188" y="2565877"/>
            <a:chExt cx="3896102" cy="2462530"/>
          </a:xfrm>
        </p:grpSpPr>
        <p:graphicFrame>
          <p:nvGraphicFramePr>
            <p:cNvPr id="38" name="Chart 37"/>
            <p:cNvGraphicFramePr/>
            <p:nvPr>
              <p:extLst>
                <p:ext uri="{D42A27DB-BD31-4B8C-83A1-F6EECF244321}">
                  <p14:modId xmlns:p14="http://schemas.microsoft.com/office/powerpoint/2010/main" val="3957477449"/>
                </p:ext>
              </p:extLst>
            </p:nvPr>
          </p:nvGraphicFramePr>
          <p:xfrm>
            <a:off x="660619" y="2565877"/>
            <a:ext cx="3649909" cy="24625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 rot="16200000">
              <a:off x="390643" y="3631754"/>
              <a:ext cx="7441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Square Feet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84766" y="4579468"/>
              <a:ext cx="1260586" cy="440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 err="1"/>
                <a:t>NanoFlex</a:t>
              </a:r>
              <a:br>
                <a:rPr lang="en-US" sz="900" dirty="0"/>
              </a:br>
              <a:r>
                <a:rPr lang="en-US" sz="900" dirty="0"/>
                <a:t>240W </a:t>
              </a:r>
            </a:p>
            <a:p>
              <a:pPr algn="ctr">
                <a:lnSpc>
                  <a:spcPts val="880"/>
                </a:lnSpc>
              </a:pPr>
              <a:r>
                <a:rPr lang="en-US" sz="900" dirty="0"/>
                <a:t>Solar Sheet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24483" y="4580767"/>
              <a:ext cx="84176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 err="1"/>
                <a:t>PowerFilm</a:t>
              </a:r>
              <a:r>
                <a:rPr lang="en-US" sz="900" dirty="0"/>
                <a:t> 100W </a:t>
              </a:r>
            </a:p>
            <a:p>
              <a:pPr algn="ctr">
                <a:lnSpc>
                  <a:spcPts val="880"/>
                </a:lnSpc>
              </a:pPr>
              <a:r>
                <a:rPr lang="en-US" sz="900" dirty="0"/>
                <a:t>Solar Sheet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72953" y="4580767"/>
              <a:ext cx="86716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/>
                <a:t>Global Solar 100W </a:t>
              </a:r>
            </a:p>
            <a:p>
              <a:pPr algn="ctr">
                <a:lnSpc>
                  <a:spcPts val="880"/>
                </a:lnSpc>
              </a:pPr>
              <a:r>
                <a:rPr lang="en-US" sz="900" dirty="0"/>
                <a:t>Solar Sheet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55676" y="3766848"/>
              <a:ext cx="3882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12.9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65288" y="3120972"/>
              <a:ext cx="3866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23.3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22738" y="3671349"/>
              <a:ext cx="3866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14.4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5188" y="2674948"/>
              <a:ext cx="3896102" cy="32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surface area of solar sheet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03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NO_new backg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7F7F7F"/>
                </a:solidFill>
                <a:latin typeface="Arial"/>
                <a:cs typeface="Arial"/>
              </a:rPr>
              <a:pPr algn="r" eaLnBrk="1" hangingPunct="1"/>
              <a:t>12</a:t>
            </a:fld>
            <a:endParaRPr lang="en-US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7334" y="378711"/>
            <a:ext cx="85407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8675"/>
                </a:solidFill>
                <a:latin typeface="Arial Narrow"/>
                <a:cs typeface="Arial Narrow"/>
              </a:rPr>
              <a:t>Example: </a:t>
            </a:r>
          </a:p>
          <a:p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Solar Farms can make Sense in High Density Locations</a:t>
            </a:r>
          </a:p>
        </p:txBody>
      </p:sp>
      <p:pic>
        <p:nvPicPr>
          <p:cNvPr id="4" name="Picture 3" descr="Nanoflex 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6" y="291311"/>
            <a:ext cx="2011809" cy="3503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3507" y="4220992"/>
            <a:ext cx="4174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NanoFlex overcomes disadvantages </a:t>
            </a:r>
            <a:br>
              <a:rPr lang="en-US" b="1" dirty="0">
                <a:solidFill>
                  <a:srgbClr val="008080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in high density areas, including: 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545754" y="6264982"/>
            <a:ext cx="3659357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 Southern Sky Renewable Energy, 5.6MW solar farm on 15.5 acres</a:t>
            </a:r>
          </a:p>
        </p:txBody>
      </p:sp>
      <p:pic>
        <p:nvPicPr>
          <p:cNvPr id="21" name="Picture 2" descr="One of the largest solar farms in New England is operating in Canton. The 5.6-megawatt facility includes nearly 20,000 solar panels on 15.5 acres on the town’s capped landfill site.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7" y="1441104"/>
            <a:ext cx="4391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45754" y="4909656"/>
            <a:ext cx="3776864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120"/>
              </a:lnSpc>
              <a:buFont typeface="Wingdings" charset="2"/>
              <a:buChar char="§"/>
            </a:pPr>
            <a:r>
              <a:rPr lang="en-US" sz="1600" dirty="0">
                <a:solidFill>
                  <a:srgbClr val="647E8C"/>
                </a:solidFill>
                <a:latin typeface="Arial Narrow"/>
                <a:cs typeface="Arial Narrow"/>
              </a:rPr>
              <a:t> High real estate costs</a:t>
            </a:r>
          </a:p>
          <a:p>
            <a:pPr marL="285750" indent="-285750">
              <a:lnSpc>
                <a:spcPts val="1120"/>
              </a:lnSpc>
              <a:buFont typeface="Wingdings" charset="2"/>
              <a:buChar char="§"/>
            </a:pPr>
            <a:endParaRPr lang="en-US" sz="1600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120"/>
              </a:lnSpc>
              <a:buFont typeface="Wingdings" charset="2"/>
              <a:buChar char="§"/>
            </a:pPr>
            <a:r>
              <a:rPr lang="en-US" sz="1600" dirty="0">
                <a:solidFill>
                  <a:srgbClr val="647E8C"/>
                </a:solidFill>
                <a:latin typeface="Arial Narrow"/>
                <a:cs typeface="Arial Narrow"/>
              </a:rPr>
              <a:t> High installation &amp; balance of systems costs</a:t>
            </a:r>
          </a:p>
          <a:p>
            <a:pPr>
              <a:lnSpc>
                <a:spcPts val="1120"/>
              </a:lnSpc>
            </a:pPr>
            <a:endParaRPr lang="en-US" sz="1600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120"/>
              </a:lnSpc>
              <a:buFont typeface="Wingdings" charset="2"/>
              <a:buChar char="§"/>
            </a:pPr>
            <a:r>
              <a:rPr lang="en-US" sz="1600" dirty="0">
                <a:solidFill>
                  <a:srgbClr val="647E8C"/>
                </a:solidFill>
                <a:latin typeface="Arial Narrow"/>
                <a:cs typeface="Arial Narrow"/>
              </a:rPr>
              <a:t> Suboptimal lighting conditions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259692" y="1464737"/>
            <a:ext cx="3335441" cy="4893381"/>
          </a:xfrm>
          <a:prstGeom prst="roundRect">
            <a:avLst>
              <a:gd name="adj" fmla="val 4717"/>
            </a:avLst>
          </a:prstGeom>
          <a:noFill/>
          <a:ln w="12700" cmpd="sng">
            <a:solidFill>
              <a:srgbClr val="008080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57526" y="2029096"/>
            <a:ext cx="3448379" cy="384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Increase energy density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Reduce real estate footprint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Reduce balance of systems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Harvest diffuse light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Optimize interconnection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Lightweight &amp; rugged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High thermal tolerance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Cost competitive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Made in the USA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7526" y="1614942"/>
            <a:ext cx="283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Why </a:t>
            </a:r>
            <a:r>
              <a:rPr lang="en-US" b="1" dirty="0" err="1">
                <a:solidFill>
                  <a:srgbClr val="008080"/>
                </a:solidFill>
                <a:latin typeface="Arial"/>
                <a:cs typeface="Arial"/>
              </a:rPr>
              <a:t>NanoFlex</a:t>
            </a:r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 is Better: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451805" y="5874119"/>
            <a:ext cx="3607529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  </a:t>
            </a:r>
            <a:r>
              <a:rPr lang="en-US" altLang="en-US" sz="800" baseline="30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Claims based on preliminary specifications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647E8C"/>
                </a:solidFill>
                <a:latin typeface="Arial Narrow"/>
                <a:cs typeface="Arial Narrow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5461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ANO_dkgr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1143000"/>
            <a:ext cx="8382000" cy="5105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spcBef>
                <a:spcPts val="600"/>
              </a:spcBef>
            </a:pPr>
            <a:endParaRPr lang="en-US" sz="1200" dirty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FFFFFF"/>
                </a:solidFill>
                <a:latin typeface="Arial"/>
                <a:cs typeface="Arial"/>
              </a:rPr>
              <a:pPr algn="r" eaLnBrk="1" hangingPunct="1"/>
              <a:t>13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73077" y="5957914"/>
            <a:ext cx="509645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 Estimates by NanoFlex &amp; GreenPath Technologies for production-level assembly of NanoFlex solar cells &amp; metrics reflect energy production density (kW-hr/m</a:t>
            </a:r>
            <a:r>
              <a:rPr lang="en-US" altLang="en-US" sz="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associated with integrated mini-concentrators; </a:t>
            </a:r>
            <a:r>
              <a:rPr lang="en-US" alt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SunPower</a:t>
            </a: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X-Series X21-345 Panel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807" y="221271"/>
            <a:ext cx="84349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Arial Narrow"/>
                <a:cs typeface="Arial Narrow"/>
              </a:rPr>
              <a:t>Example: </a:t>
            </a:r>
          </a:p>
          <a:p>
            <a:r>
              <a:rPr lang="en-US" sz="2600" dirty="0">
                <a:solidFill>
                  <a:schemeClr val="bg1"/>
                </a:solidFill>
                <a:latin typeface="Arial Narrow"/>
                <a:cs typeface="Arial Narrow"/>
              </a:rPr>
              <a:t>Solar Farms can make Sense in High Density Locations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FFFFFF"/>
                </a:solidFill>
                <a:latin typeface="Arial Narrow"/>
                <a:cs typeface="Arial Narrow"/>
              </a:rPr>
              <a:t>Proprietary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3076" y="1402638"/>
            <a:ext cx="8161475" cy="4406296"/>
          </a:xfrm>
          <a:prstGeom prst="rect">
            <a:avLst/>
          </a:prstGeom>
          <a:solidFill>
            <a:srgbClr val="008675"/>
          </a:solidFill>
          <a:ln w="31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0" y="5132175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err="1">
                <a:solidFill>
                  <a:schemeClr val="bg1"/>
                </a:solidFill>
              </a:rPr>
              <a:t>NanoFlex</a:t>
            </a:r>
            <a:r>
              <a:rPr lang="en-US" sz="1600" dirty="0">
                <a:solidFill>
                  <a:schemeClr val="bg1"/>
                </a:solidFill>
              </a:rPr>
              <a:t> 30 MICA Ultra-High Efficiency Panels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vs. Current Best-in-Class Panels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056" y="2210346"/>
            <a:ext cx="3896102" cy="2900615"/>
          </a:xfrm>
          <a:prstGeom prst="rect">
            <a:avLst/>
          </a:prstGeom>
          <a:solidFill>
            <a:schemeClr val="bg1"/>
          </a:solidFill>
          <a:ln>
            <a:solidFill>
              <a:srgbClr val="0086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04151" y="2665019"/>
            <a:ext cx="3663245" cy="2363388"/>
            <a:chOff x="647283" y="2565877"/>
            <a:chExt cx="3663245" cy="2462530"/>
          </a:xfrm>
        </p:grpSpPr>
        <p:graphicFrame>
          <p:nvGraphicFramePr>
            <p:cNvPr id="3" name="Chart 2"/>
            <p:cNvGraphicFramePr/>
            <p:nvPr>
              <p:extLst/>
            </p:nvPr>
          </p:nvGraphicFramePr>
          <p:xfrm>
            <a:off x="660619" y="2565877"/>
            <a:ext cx="3649909" cy="24625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 rot="16200000">
              <a:off x="530905" y="3631754"/>
              <a:ext cx="46358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Watts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1093" y="4579468"/>
              <a:ext cx="1260586" cy="32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 err="1"/>
                <a:t>NanoFlex</a:t>
              </a:r>
              <a:r>
                <a:rPr lang="en-US" sz="900" dirty="0"/>
                <a:t> 30 MICA</a:t>
              </a:r>
              <a:br>
                <a:rPr lang="en-US" sz="900" dirty="0"/>
              </a:br>
              <a:r>
                <a:rPr lang="en-US" sz="900" dirty="0"/>
                <a:t>High Power Panel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24473" y="4580767"/>
              <a:ext cx="887095" cy="32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 err="1"/>
                <a:t>SunPower</a:t>
              </a:r>
              <a:r>
                <a:rPr lang="en-US" sz="900" dirty="0"/>
                <a:t> </a:t>
              </a:r>
            </a:p>
            <a:p>
              <a:pPr algn="ctr">
                <a:lnSpc>
                  <a:spcPts val="880"/>
                </a:lnSpc>
              </a:pPr>
              <a:r>
                <a:rPr lang="en-US" sz="900" dirty="0"/>
                <a:t>X-Series 345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0289" y="3094778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470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8705" y="3484102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345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74477" y="2699010"/>
              <a:ext cx="2155847" cy="32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max power per 3’x5’ panel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2056" y="2230570"/>
            <a:ext cx="38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36% more power per panel</a:t>
            </a:r>
          </a:p>
        </p:txBody>
      </p:sp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509449" y="1537300"/>
            <a:ext cx="81251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Ultra-high efficiency, lightweight panels outperform current best-in-class solutions, yielding substantial balance of system cost reductions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40558" y="2210841"/>
            <a:ext cx="3896102" cy="2900615"/>
          </a:xfrm>
          <a:prstGeom prst="rect">
            <a:avLst/>
          </a:prstGeom>
          <a:solidFill>
            <a:schemeClr val="bg1"/>
          </a:solidFill>
          <a:ln>
            <a:solidFill>
              <a:srgbClr val="0086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4752654" y="2665514"/>
            <a:ext cx="3663244" cy="2363388"/>
            <a:chOff x="647284" y="2565877"/>
            <a:chExt cx="3663244" cy="2462530"/>
          </a:xfrm>
        </p:grpSpPr>
        <p:graphicFrame>
          <p:nvGraphicFramePr>
            <p:cNvPr id="41" name="Chart 40"/>
            <p:cNvGraphicFramePr/>
            <p:nvPr>
              <p:extLst>
                <p:ext uri="{D42A27DB-BD31-4B8C-83A1-F6EECF244321}">
                  <p14:modId xmlns:p14="http://schemas.microsoft.com/office/powerpoint/2010/main" val="3081707754"/>
                </p:ext>
              </p:extLst>
            </p:nvPr>
          </p:nvGraphicFramePr>
          <p:xfrm>
            <a:off x="660619" y="2565877"/>
            <a:ext cx="3649909" cy="24625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2" name="TextBox 41"/>
            <p:cNvSpPr txBox="1"/>
            <p:nvPr/>
          </p:nvSpPr>
          <p:spPr>
            <a:xfrm rot="16200000">
              <a:off x="469404" y="3631754"/>
              <a:ext cx="5865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/>
                <a:t>lb</a:t>
              </a:r>
              <a:r>
                <a:rPr lang="en-US" sz="900" dirty="0"/>
                <a:t> per sf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71093" y="4579468"/>
              <a:ext cx="1260586" cy="32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 err="1"/>
                <a:t>NanoFlex</a:t>
              </a:r>
              <a:r>
                <a:rPr lang="en-US" sz="900" dirty="0"/>
                <a:t> 30 MICA</a:t>
              </a:r>
              <a:br>
                <a:rPr lang="en-US" sz="900" dirty="0"/>
              </a:br>
              <a:r>
                <a:rPr lang="en-US" sz="900" dirty="0"/>
                <a:t>High Power Panel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24473" y="4580767"/>
              <a:ext cx="887095" cy="32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 err="1"/>
                <a:t>SunPower</a:t>
              </a:r>
              <a:r>
                <a:rPr lang="en-US" sz="900" dirty="0"/>
                <a:t> </a:t>
              </a:r>
            </a:p>
            <a:p>
              <a:pPr algn="ctr">
                <a:lnSpc>
                  <a:spcPts val="880"/>
                </a:lnSpc>
              </a:pPr>
              <a:r>
                <a:rPr lang="en-US" sz="900" dirty="0"/>
                <a:t>X-Series 345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19299" y="3966903"/>
              <a:ext cx="330540" cy="240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1.2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78705" y="3381658"/>
              <a:ext cx="330540" cy="240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2.3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74477" y="2699010"/>
              <a:ext cx="1930400" cy="32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weight per surface area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640558" y="2231065"/>
            <a:ext cx="38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48% lighter weight</a:t>
            </a:r>
          </a:p>
        </p:txBody>
      </p:sp>
    </p:spTree>
    <p:extLst>
      <p:ext uri="{BB962C8B-B14F-4D97-AF65-F5344CB8AC3E}">
        <p14:creationId xmlns:p14="http://schemas.microsoft.com/office/powerpoint/2010/main" val="113251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NO_new backg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7F7F7F"/>
                </a:solidFill>
                <a:latin typeface="Arial"/>
                <a:cs typeface="Arial"/>
              </a:rPr>
              <a:pPr algn="r" eaLnBrk="1" hangingPunct="1"/>
              <a:t>14</a:t>
            </a:fld>
            <a:endParaRPr lang="en-US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399" y="4829246"/>
            <a:ext cx="39966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720"/>
              </a:lnSpc>
              <a:spcAft>
                <a:spcPts val="1200"/>
              </a:spcAft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All new residential construction in California will be zero net energy by 2020</a:t>
            </a:r>
          </a:p>
          <a:p>
            <a:pPr marL="285750" indent="-285750">
              <a:lnSpc>
                <a:spcPts val="1720"/>
              </a:lnSpc>
              <a:spcAft>
                <a:spcPts val="1200"/>
              </a:spcAft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All new commercial construction in California will be zero net energy by 2030</a:t>
            </a:r>
          </a:p>
          <a:p>
            <a:pPr marL="285750" indent="-285750">
              <a:lnSpc>
                <a:spcPts val="1720"/>
              </a:lnSpc>
              <a:spcAft>
                <a:spcPts val="1200"/>
              </a:spcAft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50% of existing commercial buildings will be retrofit to ZNE by 2030</a:t>
            </a:r>
          </a:p>
        </p:txBody>
      </p:sp>
      <p:pic>
        <p:nvPicPr>
          <p:cNvPr id="4" name="Picture 3" descr="Nanoflex 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6" y="291311"/>
            <a:ext cx="2011809" cy="350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2625" y="4074098"/>
            <a:ext cx="3946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Big Bold Goals – Adopted 2007-08</a:t>
            </a:r>
          </a:p>
          <a:p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by Energy, Utilities Commissions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6356872" y="4607635"/>
            <a:ext cx="244748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California Public Utilities Commission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2496891" y="1423188"/>
            <a:ext cx="606325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647E8C"/>
                </a:solidFill>
              </a:rPr>
              <a:t>Global BIPV installations expected to increase from </a:t>
            </a:r>
            <a:br>
              <a:rPr lang="en-US" sz="1800" dirty="0">
                <a:solidFill>
                  <a:srgbClr val="647E8C"/>
                </a:solidFill>
              </a:rPr>
            </a:br>
            <a:r>
              <a:rPr lang="en-US" sz="1800" dirty="0">
                <a:solidFill>
                  <a:srgbClr val="647E8C"/>
                </a:solidFill>
              </a:rPr>
              <a:t>1.6 GW in 2014 to more than 2.6 GW in 2019</a:t>
            </a:r>
          </a:p>
          <a:p>
            <a:r>
              <a:rPr lang="en-US" sz="1000" dirty="0">
                <a:solidFill>
                  <a:srgbClr val="647E8C"/>
                </a:solidFill>
              </a:rPr>
              <a:t>- BCC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100000" l="0" r="99750"/>
                    </a14:imgEffect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78" y="1450107"/>
            <a:ext cx="4412845" cy="4964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6" b="98611" l="3182" r="990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5243" y="2487775"/>
            <a:ext cx="1318919" cy="129493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647E8C"/>
                </a:solidFill>
                <a:latin typeface="Arial Narrow"/>
                <a:cs typeface="Arial Narrow"/>
              </a:rPr>
              <a:t>Proprietary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7334" y="378711"/>
            <a:ext cx="85407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8675"/>
                </a:solidFill>
                <a:latin typeface="Arial Narrow"/>
                <a:cs typeface="Arial Narrow"/>
              </a:rPr>
              <a:t>Example: </a:t>
            </a:r>
          </a:p>
          <a:p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Enabling Net Zero Energy Buildings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rcRect b="8099"/>
          <a:stretch>
            <a:fillRect/>
          </a:stretch>
        </p:blipFill>
        <p:spPr bwMode="auto">
          <a:xfrm>
            <a:off x="6704626" y="2216793"/>
            <a:ext cx="2014503" cy="1423526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9"/>
          <a:srcRect l="-266" t="3247" r="-987" b="3247"/>
          <a:stretch>
            <a:fillRect/>
          </a:stretch>
        </p:blipFill>
        <p:spPr bwMode="auto">
          <a:xfrm>
            <a:off x="4457801" y="2216793"/>
            <a:ext cx="2034564" cy="142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4381259" y="3649740"/>
            <a:ext cx="443695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(L to R): CoolFlatRoof.com; PV Curtain Wall by BISEM at Guardian Industries Science and Technology Center in Detroit, Michigan</a:t>
            </a:r>
          </a:p>
        </p:txBody>
      </p:sp>
    </p:spTree>
    <p:extLst>
      <p:ext uri="{BB962C8B-B14F-4D97-AF65-F5344CB8AC3E}">
        <p14:creationId xmlns:p14="http://schemas.microsoft.com/office/powerpoint/2010/main" val="69446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ANO_dkgr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1143000"/>
            <a:ext cx="8382000" cy="5105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spcBef>
                <a:spcPts val="600"/>
              </a:spcBef>
            </a:pPr>
            <a:endParaRPr lang="en-US" sz="1200" dirty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FFFFFF"/>
                </a:solidFill>
                <a:latin typeface="Arial"/>
                <a:cs typeface="Arial"/>
              </a:rPr>
              <a:pPr algn="r" eaLnBrk="1" hangingPunct="1"/>
              <a:t>15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73077" y="5957914"/>
            <a:ext cx="532764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 Estimates by NanoFlex &amp; GreenPath Technologies for production-level assembly of NanoFlex solar cells &amp; metrics reflect energy production density (kW-hr/m</a:t>
            </a:r>
            <a:r>
              <a:rPr lang="en-US" altLang="en-US" sz="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associated with integrated mini-concentrators; CIGS from </a:t>
            </a:r>
            <a:r>
              <a:rPr lang="en-US" alt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MiaSole</a:t>
            </a: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FLEX-01W specifications; Monocrystalline from Renogy RNG-100DB specification (100W)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807" y="221271"/>
            <a:ext cx="84349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Arial Narrow"/>
                <a:cs typeface="Arial Narrow"/>
              </a:rPr>
              <a:t>Example: </a:t>
            </a:r>
          </a:p>
          <a:p>
            <a:r>
              <a:rPr lang="en-US" sz="2600" dirty="0">
                <a:solidFill>
                  <a:schemeClr val="bg1"/>
                </a:solidFill>
                <a:latin typeface="Arial Narrow"/>
                <a:cs typeface="Arial Narrow"/>
              </a:rPr>
              <a:t>Enabling Net Zero Energy Buildings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FFFFFF"/>
                </a:solidFill>
                <a:latin typeface="Arial Narrow"/>
                <a:cs typeface="Arial Narrow"/>
              </a:rPr>
              <a:t>Proprietary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3076" y="1402638"/>
            <a:ext cx="8161475" cy="4406296"/>
          </a:xfrm>
          <a:prstGeom prst="rect">
            <a:avLst/>
          </a:prstGeom>
          <a:solidFill>
            <a:srgbClr val="008675"/>
          </a:solidFill>
          <a:ln w="31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0" y="5132175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err="1">
                <a:solidFill>
                  <a:schemeClr val="bg1"/>
                </a:solidFill>
              </a:rPr>
              <a:t>NanoFlex</a:t>
            </a:r>
            <a:r>
              <a:rPr lang="en-US" sz="1600" dirty="0">
                <a:solidFill>
                  <a:schemeClr val="bg1"/>
                </a:solidFill>
              </a:rPr>
              <a:t> 30 MICA Ultra-High Efficiency Panels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vs. Competing Lightweight Solar Products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056" y="2210346"/>
            <a:ext cx="3896102" cy="2900615"/>
          </a:xfrm>
          <a:prstGeom prst="rect">
            <a:avLst/>
          </a:prstGeom>
          <a:solidFill>
            <a:schemeClr val="bg1"/>
          </a:solidFill>
          <a:ln>
            <a:solidFill>
              <a:srgbClr val="0086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04152" y="2668663"/>
            <a:ext cx="3663244" cy="2359744"/>
            <a:chOff x="647284" y="2565877"/>
            <a:chExt cx="3663244" cy="2462530"/>
          </a:xfrm>
        </p:grpSpPr>
        <p:graphicFrame>
          <p:nvGraphicFramePr>
            <p:cNvPr id="3" name="Chart 2"/>
            <p:cNvGraphicFramePr/>
            <p:nvPr>
              <p:extLst/>
            </p:nvPr>
          </p:nvGraphicFramePr>
          <p:xfrm>
            <a:off x="660619" y="2565877"/>
            <a:ext cx="3649909" cy="24625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 rot="16200000">
              <a:off x="426710" y="3631754"/>
              <a:ext cx="6719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Watt / m2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4766" y="4579468"/>
              <a:ext cx="126058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 err="1"/>
                <a:t>NanoFlex</a:t>
              </a:r>
              <a:r>
                <a:rPr lang="en-US" sz="900" dirty="0"/>
                <a:t> 30 MICA</a:t>
              </a:r>
              <a:br>
                <a:rPr lang="en-US" sz="900" dirty="0"/>
              </a:br>
              <a:r>
                <a:rPr lang="en-US" sz="900" dirty="0"/>
                <a:t>High Power Panel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4483" y="4580767"/>
              <a:ext cx="84176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/>
                <a:t>CIGS</a:t>
              </a:r>
              <a:br>
                <a:rPr lang="en-US" sz="900" dirty="0"/>
              </a:br>
              <a:r>
                <a:rPr lang="en-US" sz="900" dirty="0"/>
                <a:t>Solar Module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88036" y="4580767"/>
              <a:ext cx="107222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/>
                <a:t>Monocrystalline</a:t>
              </a:r>
              <a:br>
                <a:rPr lang="en-US" sz="900" dirty="0"/>
              </a:br>
              <a:r>
                <a:rPr lang="en-US" sz="900" dirty="0"/>
                <a:t> Lightweight Solar Panel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55676" y="3192644"/>
              <a:ext cx="357790" cy="24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311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7698" y="3990809"/>
              <a:ext cx="357790" cy="24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135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31637" y="3805597"/>
              <a:ext cx="357790" cy="24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176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74477" y="2699010"/>
              <a:ext cx="2196883" cy="321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power to surface area ratio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2056" y="2230570"/>
            <a:ext cx="38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2.3x more power per m</a:t>
            </a:r>
            <a:r>
              <a:rPr lang="en-US" b="1" baseline="30000" dirty="0">
                <a:solidFill>
                  <a:srgbClr val="008080"/>
                </a:solidFill>
                <a:latin typeface="Arial"/>
                <a:cs typeface="Arial"/>
              </a:rPr>
              <a:t>2</a:t>
            </a:r>
            <a:endParaRPr lang="en-US" b="1" dirty="0">
              <a:solidFill>
                <a:srgbClr val="008080"/>
              </a:solidFill>
              <a:latin typeface="Arial"/>
              <a:cs typeface="Arial"/>
            </a:endParaRPr>
          </a:p>
        </p:txBody>
      </p:sp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0" y="15373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Ultra-high efficiency, lightweight panels dramatically outperform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in multi-story rooftop and BAPV markets, enabling Net Zero Energy Buildings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07137" y="2231215"/>
            <a:ext cx="3896102" cy="2900615"/>
          </a:xfrm>
          <a:prstGeom prst="rect">
            <a:avLst/>
          </a:prstGeom>
          <a:solidFill>
            <a:schemeClr val="bg1"/>
          </a:solidFill>
          <a:ln>
            <a:solidFill>
              <a:srgbClr val="0086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719233" y="2689532"/>
            <a:ext cx="3663244" cy="2359744"/>
            <a:chOff x="647284" y="2565877"/>
            <a:chExt cx="3663244" cy="2462530"/>
          </a:xfrm>
        </p:grpSpPr>
        <p:graphicFrame>
          <p:nvGraphicFramePr>
            <p:cNvPr id="37" name="Chart 36"/>
            <p:cNvGraphicFramePr/>
            <p:nvPr>
              <p:extLst>
                <p:ext uri="{D42A27DB-BD31-4B8C-83A1-F6EECF244321}">
                  <p14:modId xmlns:p14="http://schemas.microsoft.com/office/powerpoint/2010/main" val="3507218853"/>
                </p:ext>
              </p:extLst>
            </p:nvPr>
          </p:nvGraphicFramePr>
          <p:xfrm>
            <a:off x="660619" y="2565877"/>
            <a:ext cx="3649909" cy="24625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 rot="16200000">
              <a:off x="426710" y="3631754"/>
              <a:ext cx="6719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Watt / m2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84766" y="4579468"/>
              <a:ext cx="126058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 err="1"/>
                <a:t>NanoFlex</a:t>
              </a:r>
              <a:r>
                <a:rPr lang="en-US" sz="900" dirty="0"/>
                <a:t> 30 MICA</a:t>
              </a:r>
              <a:br>
                <a:rPr lang="en-US" sz="900" dirty="0"/>
              </a:br>
              <a:r>
                <a:rPr lang="en-US" sz="900" dirty="0"/>
                <a:t>High Power Panel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24483" y="4580767"/>
              <a:ext cx="84176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/>
                <a:t>CIGS</a:t>
              </a:r>
              <a:br>
                <a:rPr lang="en-US" sz="900" dirty="0"/>
              </a:br>
              <a:r>
                <a:rPr lang="en-US" sz="900" dirty="0"/>
                <a:t>Solar Module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8036" y="4580767"/>
              <a:ext cx="107222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900" dirty="0"/>
                <a:t>Monocrystalline</a:t>
              </a:r>
              <a:br>
                <a:rPr lang="en-US" sz="900" dirty="0"/>
              </a:br>
              <a:r>
                <a:rPr lang="en-US" sz="900" dirty="0"/>
                <a:t> Lightweight Solar Panel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68812" y="2672275"/>
              <a:ext cx="1797928" cy="321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power to weight ratio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07137" y="2251439"/>
            <a:ext cx="38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2.3x more power per kg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39824" y="3356965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118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91509" y="403836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15785" y="403786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20570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NO_new backg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7F7F7F"/>
                </a:solidFill>
                <a:latin typeface="Arial"/>
                <a:cs typeface="Arial"/>
              </a:rPr>
              <a:pPr algn="r" eaLnBrk="1" hangingPunct="1"/>
              <a:t>16</a:t>
            </a:fld>
            <a:endParaRPr lang="en-US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1668" y="279936"/>
            <a:ext cx="8459312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960"/>
              </a:lnSpc>
            </a:pPr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Commercialization &amp; Monetization Roadmap</a:t>
            </a:r>
          </a:p>
          <a:p>
            <a:endParaRPr lang="en-US" sz="2800" dirty="0">
              <a:solidFill>
                <a:srgbClr val="00867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Nanoflex 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6" y="291311"/>
            <a:ext cx="2011809" cy="350351"/>
          </a:xfrm>
          <a:prstGeom prst="rect">
            <a:avLst/>
          </a:prstGeom>
        </p:spPr>
      </p:pic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427837" y="1080464"/>
            <a:ext cx="8288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647E8C"/>
                </a:solidFill>
              </a:rPr>
              <a:t>Capital-efficient business model based on joint development, licensing, and product sales via fabless manufacturing with major industry partners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60822" y="1966555"/>
            <a:ext cx="1417166" cy="592666"/>
          </a:xfrm>
          <a:prstGeom prst="roundRect">
            <a:avLst>
              <a:gd name="adj" fmla="val 5614"/>
            </a:avLst>
          </a:prstGeom>
          <a:solidFill>
            <a:srgbClr val="A5B3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441674" y="6297825"/>
            <a:ext cx="1121934" cy="64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1200" b="1" dirty="0">
                <a:solidFill>
                  <a:srgbClr val="647E8C"/>
                </a:solidFill>
                <a:latin typeface="Arial Narrow"/>
                <a:cs typeface="Arial Narrow"/>
              </a:rPr>
              <a:t>Product </a:t>
            </a:r>
            <a:br>
              <a:rPr lang="en-US" sz="1200" b="1" dirty="0">
                <a:solidFill>
                  <a:srgbClr val="647E8C"/>
                </a:solidFill>
                <a:latin typeface="Arial Narrow"/>
                <a:cs typeface="Arial Narrow"/>
              </a:rPr>
            </a:br>
            <a:r>
              <a:rPr lang="en-US" sz="1200" b="1" dirty="0">
                <a:solidFill>
                  <a:srgbClr val="647E8C"/>
                </a:solidFill>
                <a:latin typeface="Arial Narrow"/>
                <a:cs typeface="Arial Narrow"/>
              </a:rPr>
              <a:t>Sales</a:t>
            </a: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endParaRPr lang="en-US" sz="1400" dirty="0">
              <a:solidFill>
                <a:srgbClr val="647E8C"/>
              </a:solidFill>
              <a:latin typeface="Arial Narrow"/>
              <a:cs typeface="Arial Narro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619" y="2062852"/>
            <a:ext cx="121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47E8C"/>
                </a:solidFill>
                <a:latin typeface="Arial"/>
                <a:cs typeface="Arial"/>
              </a:rPr>
              <a:t>Invention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987349" y="1975022"/>
            <a:ext cx="3540124" cy="601133"/>
          </a:xfrm>
          <a:prstGeom prst="roundRect">
            <a:avLst>
              <a:gd name="adj" fmla="val 5614"/>
            </a:avLst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50438" y="2006933"/>
            <a:ext cx="1755796" cy="55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60"/>
              </a:lnSpc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Prototypes </a:t>
            </a:r>
            <a:br>
              <a:rPr lang="en-US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&amp; Demos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664135" y="1958088"/>
            <a:ext cx="3242789" cy="601133"/>
          </a:xfrm>
          <a:prstGeom prst="roundRect">
            <a:avLst>
              <a:gd name="adj" fmla="val 5614"/>
            </a:avLst>
          </a:prstGeom>
          <a:solidFill>
            <a:srgbClr val="F4B6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290562" y="1989999"/>
            <a:ext cx="1624114" cy="55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60"/>
              </a:lnSpc>
            </a:pPr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Fabless</a:t>
            </a:r>
            <a:br>
              <a:rPr lang="en-US" b="1" dirty="0">
                <a:solidFill>
                  <a:srgbClr val="008080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Production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7154" y="2576578"/>
            <a:ext cx="1644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647E8C"/>
                </a:solidFill>
                <a:latin typeface="Arial"/>
                <a:cs typeface="Arial"/>
              </a:rPr>
              <a:t>Research Labs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75026" y="2576578"/>
            <a:ext cx="2350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8080"/>
                </a:solidFill>
                <a:latin typeface="Arial"/>
                <a:cs typeface="Arial"/>
              </a:rPr>
              <a:t>NanoFlex</a:t>
            </a:r>
            <a:r>
              <a:rPr lang="en-US" sz="1600" b="1" dirty="0">
                <a:solidFill>
                  <a:srgbClr val="008080"/>
                </a:solidFill>
                <a:latin typeface="Arial"/>
                <a:cs typeface="Arial"/>
              </a:rPr>
              <a:t> Engineering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14109" y="2576578"/>
            <a:ext cx="2134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4B61D"/>
                </a:solidFill>
                <a:latin typeface="Arial"/>
                <a:cs typeface="Arial"/>
              </a:rPr>
              <a:t>Manufacturing Fabs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81900" y="6025777"/>
            <a:ext cx="8133461" cy="0"/>
          </a:xfrm>
          <a:prstGeom prst="line">
            <a:avLst/>
          </a:prstGeom>
          <a:ln w="76200" cmpd="sng">
            <a:solidFill>
              <a:srgbClr val="647E8C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955563" y="4496482"/>
            <a:ext cx="516467" cy="1725398"/>
          </a:xfrm>
          <a:prstGeom prst="roundRect">
            <a:avLst>
              <a:gd name="adj" fmla="val 50000"/>
            </a:avLst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4521576" y="4036157"/>
            <a:ext cx="516467" cy="2192587"/>
          </a:xfrm>
          <a:prstGeom prst="roundRect">
            <a:avLst>
              <a:gd name="adj" fmla="val 49999"/>
            </a:avLst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6099678" y="3809999"/>
            <a:ext cx="516467" cy="2418745"/>
          </a:xfrm>
          <a:prstGeom prst="roundRect">
            <a:avLst>
              <a:gd name="adj" fmla="val 50000"/>
            </a:avLst>
          </a:prstGeom>
          <a:solidFill>
            <a:srgbClr val="F4B6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7661580" y="3492925"/>
            <a:ext cx="516467" cy="2735820"/>
          </a:xfrm>
          <a:prstGeom prst="roundRect">
            <a:avLst>
              <a:gd name="adj" fmla="val 50000"/>
            </a:avLst>
          </a:prstGeom>
          <a:solidFill>
            <a:srgbClr val="F4B6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3098675" y="5897902"/>
            <a:ext cx="245533" cy="245533"/>
            <a:chOff x="3815552" y="6101290"/>
            <a:chExt cx="245533" cy="245533"/>
          </a:xfrm>
        </p:grpSpPr>
        <p:sp>
          <p:nvSpPr>
            <p:cNvPr id="50" name="Oval 49"/>
            <p:cNvSpPr/>
            <p:nvPr/>
          </p:nvSpPr>
          <p:spPr>
            <a:xfrm>
              <a:off x="3815552" y="6101290"/>
              <a:ext cx="245533" cy="2455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862571" y="6147789"/>
              <a:ext cx="152400" cy="152400"/>
            </a:xfrm>
            <a:prstGeom prst="ellipse">
              <a:avLst/>
            </a:prstGeom>
            <a:noFill/>
            <a:ln w="38100" cmpd="sng">
              <a:solidFill>
                <a:srgbClr val="008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Oval 52"/>
          <p:cNvSpPr/>
          <p:nvPr/>
        </p:nvSpPr>
        <p:spPr>
          <a:xfrm>
            <a:off x="6243071" y="5893784"/>
            <a:ext cx="245533" cy="2455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6291512" y="5942712"/>
            <a:ext cx="152400" cy="152400"/>
          </a:xfrm>
          <a:prstGeom prst="ellipse">
            <a:avLst/>
          </a:prstGeom>
          <a:noFill/>
          <a:ln w="38100" cmpd="sng">
            <a:solidFill>
              <a:srgbClr val="F4B6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8080"/>
                </a:solidFill>
              </a:ln>
              <a:solidFill>
                <a:srgbClr val="00808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801451" y="5889343"/>
            <a:ext cx="245533" cy="2455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7847965" y="5935323"/>
            <a:ext cx="152400" cy="152400"/>
          </a:xfrm>
          <a:prstGeom prst="ellipse">
            <a:avLst/>
          </a:prstGeom>
          <a:noFill/>
          <a:ln w="38100" cmpd="sng">
            <a:solidFill>
              <a:srgbClr val="F4B6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943116" y="6293274"/>
            <a:ext cx="1121934" cy="64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1200" b="1" dirty="0">
                <a:solidFill>
                  <a:srgbClr val="647E8C"/>
                </a:solidFill>
                <a:latin typeface="Arial Narrow"/>
                <a:cs typeface="Arial Narrow"/>
              </a:rPr>
              <a:t>Licensing Royalties</a:t>
            </a:r>
          </a:p>
          <a:p>
            <a:pPr marL="285750" indent="-285750" algn="ctr">
              <a:lnSpc>
                <a:spcPts val="1280"/>
              </a:lnSpc>
              <a:buFont typeface="Wingdings" charset="2"/>
              <a:buChar char="§"/>
            </a:pPr>
            <a:endParaRPr lang="en-US" sz="1400" dirty="0">
              <a:solidFill>
                <a:srgbClr val="647E8C"/>
              </a:solidFill>
              <a:latin typeface="Arial Narrow"/>
              <a:cs typeface="Arial Narrow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05538" y="6299247"/>
            <a:ext cx="1121934" cy="47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1200" b="1" dirty="0">
                <a:solidFill>
                  <a:srgbClr val="647E8C"/>
                </a:solidFill>
                <a:latin typeface="Arial Narrow"/>
                <a:cs typeface="Arial Narrow"/>
              </a:rPr>
              <a:t>Development</a:t>
            </a:r>
            <a:br>
              <a:rPr lang="en-US" sz="1200" b="1" dirty="0">
                <a:solidFill>
                  <a:srgbClr val="647E8C"/>
                </a:solidFill>
                <a:latin typeface="Arial Narrow"/>
                <a:cs typeface="Arial Narrow"/>
              </a:rPr>
            </a:br>
            <a:r>
              <a:rPr lang="en-US" sz="1200" b="1" dirty="0">
                <a:solidFill>
                  <a:srgbClr val="647E8C"/>
                </a:solidFill>
                <a:latin typeface="Arial Narrow"/>
                <a:cs typeface="Arial Narrow"/>
              </a:rPr>
              <a:t>Revenue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23038" y="6293274"/>
            <a:ext cx="1617290" cy="47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1200" b="1" dirty="0">
                <a:solidFill>
                  <a:srgbClr val="647E8C"/>
                </a:solidFill>
                <a:latin typeface="Arial Narrow"/>
                <a:cs typeface="Arial Narrow"/>
              </a:rPr>
              <a:t>Government Grants </a:t>
            </a:r>
            <a:br>
              <a:rPr lang="en-US" sz="1200" b="1" dirty="0">
                <a:solidFill>
                  <a:srgbClr val="647E8C"/>
                </a:solidFill>
                <a:latin typeface="Arial Narrow"/>
                <a:cs typeface="Arial Narrow"/>
              </a:rPr>
            </a:br>
            <a:r>
              <a:rPr lang="en-US" sz="1200" b="1" dirty="0">
                <a:solidFill>
                  <a:srgbClr val="647E8C"/>
                </a:solidFill>
                <a:latin typeface="Arial Narrow"/>
                <a:cs typeface="Arial Narrow"/>
              </a:rPr>
              <a:t>&amp; Sponsored R&amp;D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9133" y="5910222"/>
            <a:ext cx="245533" cy="245533"/>
            <a:chOff x="3815552" y="6101290"/>
            <a:chExt cx="245533" cy="245533"/>
          </a:xfrm>
        </p:grpSpPr>
        <p:sp>
          <p:nvSpPr>
            <p:cNvPr id="63" name="Oval 62"/>
            <p:cNvSpPr/>
            <p:nvPr/>
          </p:nvSpPr>
          <p:spPr>
            <a:xfrm>
              <a:off x="3815552" y="6101290"/>
              <a:ext cx="245533" cy="2455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3862571" y="6147789"/>
              <a:ext cx="152400" cy="152400"/>
            </a:xfrm>
            <a:prstGeom prst="ellipse">
              <a:avLst/>
            </a:prstGeom>
            <a:noFill/>
            <a:ln w="38100" cmpd="sng">
              <a:solidFill>
                <a:srgbClr val="A5B3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669143" y="5910222"/>
            <a:ext cx="245533" cy="245533"/>
            <a:chOff x="3815552" y="6101290"/>
            <a:chExt cx="245533" cy="245533"/>
          </a:xfrm>
        </p:grpSpPr>
        <p:sp>
          <p:nvSpPr>
            <p:cNvPr id="66" name="Oval 65"/>
            <p:cNvSpPr/>
            <p:nvPr/>
          </p:nvSpPr>
          <p:spPr>
            <a:xfrm>
              <a:off x="3815552" y="6101290"/>
              <a:ext cx="245533" cy="2455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862571" y="6147789"/>
              <a:ext cx="152400" cy="152400"/>
            </a:xfrm>
            <a:prstGeom prst="ellipse">
              <a:avLst/>
            </a:prstGeom>
            <a:noFill/>
            <a:ln w="38100" cmpd="sng">
              <a:solidFill>
                <a:srgbClr val="A5B3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908066" y="5091300"/>
            <a:ext cx="605755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7200" dirty="0">
                <a:solidFill>
                  <a:schemeClr val="bg1"/>
                </a:solidFill>
                <a:latin typeface="Arial Narrow"/>
                <a:cs typeface="Arial Narrow"/>
              </a:rPr>
              <a:t>1</a:t>
            </a:r>
          </a:p>
          <a:p>
            <a:pPr algn="ctr">
              <a:lnSpc>
                <a:spcPts val="1120"/>
              </a:lnSpc>
            </a:pPr>
            <a:endParaRPr lang="en-US" sz="7200" dirty="0">
              <a:solidFill>
                <a:srgbClr val="647E8C"/>
              </a:solidFill>
              <a:latin typeface="Arial Narrow"/>
              <a:cs typeface="Arial Narrow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87251" y="4614211"/>
            <a:ext cx="605755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7200" dirty="0">
                <a:solidFill>
                  <a:schemeClr val="bg1"/>
                </a:solidFill>
                <a:latin typeface="Arial Narrow"/>
                <a:cs typeface="Arial Narrow"/>
              </a:rPr>
              <a:t>2</a:t>
            </a:r>
          </a:p>
          <a:p>
            <a:pPr algn="ctr">
              <a:lnSpc>
                <a:spcPts val="1120"/>
              </a:lnSpc>
            </a:pPr>
            <a:endParaRPr lang="en-US" sz="7200" dirty="0">
              <a:solidFill>
                <a:srgbClr val="647E8C"/>
              </a:solidFill>
              <a:latin typeface="Arial Narrow"/>
              <a:cs typeface="Arial Narrow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84489" y="4397258"/>
            <a:ext cx="605755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7200" dirty="0">
                <a:solidFill>
                  <a:srgbClr val="008080"/>
                </a:solidFill>
                <a:latin typeface="Arial Narrow"/>
                <a:cs typeface="Arial Narrow"/>
              </a:rPr>
              <a:t>3</a:t>
            </a:r>
          </a:p>
          <a:p>
            <a:pPr algn="ctr">
              <a:lnSpc>
                <a:spcPts val="1120"/>
              </a:lnSpc>
            </a:pPr>
            <a:endParaRPr lang="en-US" sz="7200" dirty="0">
              <a:solidFill>
                <a:srgbClr val="647E8C"/>
              </a:solidFill>
              <a:latin typeface="Arial Narrow"/>
              <a:cs typeface="Arial Narrow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27255" y="4140543"/>
            <a:ext cx="605755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7200" dirty="0">
                <a:solidFill>
                  <a:srgbClr val="008080"/>
                </a:solidFill>
                <a:latin typeface="Arial Narrow"/>
                <a:cs typeface="Arial Narrow"/>
              </a:rPr>
              <a:t>4</a:t>
            </a:r>
          </a:p>
          <a:p>
            <a:pPr algn="ctr">
              <a:lnSpc>
                <a:spcPts val="1120"/>
              </a:lnSpc>
            </a:pPr>
            <a:endParaRPr lang="en-US" sz="7200" dirty="0">
              <a:solidFill>
                <a:srgbClr val="647E8C"/>
              </a:solidFill>
              <a:latin typeface="Arial Narrow"/>
              <a:cs typeface="Arial Narrow"/>
            </a:endParaRPr>
          </a:p>
        </p:txBody>
      </p:sp>
      <p:sp>
        <p:nvSpPr>
          <p:cNvPr id="75" name="Up Arrow 74"/>
          <p:cNvSpPr/>
          <p:nvPr/>
        </p:nvSpPr>
        <p:spPr>
          <a:xfrm>
            <a:off x="3513821" y="4482714"/>
            <a:ext cx="221716" cy="1427508"/>
          </a:xfrm>
          <a:prstGeom prst="upArrow">
            <a:avLst>
              <a:gd name="adj1" fmla="val 31422"/>
              <a:gd name="adj2" fmla="val 115021"/>
            </a:avLst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Up Arrow 75"/>
          <p:cNvSpPr/>
          <p:nvPr/>
        </p:nvSpPr>
        <p:spPr>
          <a:xfrm>
            <a:off x="5114051" y="4105184"/>
            <a:ext cx="263933" cy="1797021"/>
          </a:xfrm>
          <a:prstGeom prst="upArrow">
            <a:avLst>
              <a:gd name="adj1" fmla="val 31422"/>
              <a:gd name="adj2" fmla="val 115021"/>
            </a:avLst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Up Arrow 76"/>
          <p:cNvSpPr/>
          <p:nvPr/>
        </p:nvSpPr>
        <p:spPr>
          <a:xfrm>
            <a:off x="6691028" y="3663926"/>
            <a:ext cx="278104" cy="2252009"/>
          </a:xfrm>
          <a:prstGeom prst="upArrow">
            <a:avLst>
              <a:gd name="adj1" fmla="val 31422"/>
              <a:gd name="adj2" fmla="val 115021"/>
            </a:avLst>
          </a:prstGeom>
          <a:solidFill>
            <a:srgbClr val="F4B6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Up Arrow 77"/>
          <p:cNvSpPr/>
          <p:nvPr/>
        </p:nvSpPr>
        <p:spPr>
          <a:xfrm>
            <a:off x="8250396" y="3492925"/>
            <a:ext cx="221716" cy="2397399"/>
          </a:xfrm>
          <a:prstGeom prst="upArrow">
            <a:avLst>
              <a:gd name="adj1" fmla="val 31422"/>
              <a:gd name="adj2" fmla="val 115021"/>
            </a:avLst>
          </a:prstGeom>
          <a:solidFill>
            <a:srgbClr val="F4B6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647E8C"/>
                </a:solidFill>
                <a:latin typeface="Arial Narrow"/>
                <a:cs typeface="Arial Narrow"/>
              </a:rPr>
              <a:t>Proprietary</a:t>
            </a:r>
          </a:p>
        </p:txBody>
      </p:sp>
      <p:sp>
        <p:nvSpPr>
          <p:cNvPr id="73" name="TextBox 10"/>
          <p:cNvSpPr txBox="1">
            <a:spLocks noChangeArrowheads="1"/>
          </p:cNvSpPr>
          <p:nvPr/>
        </p:nvSpPr>
        <p:spPr bwMode="auto">
          <a:xfrm>
            <a:off x="132264" y="5412921"/>
            <a:ext cx="2804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647E8C"/>
                </a:solidFill>
              </a:rPr>
              <a:t>Revenue Sources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28560" y="4780417"/>
            <a:ext cx="1003450" cy="123110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4000" dirty="0">
                <a:solidFill>
                  <a:srgbClr val="647E8C"/>
                </a:solidFill>
                <a:latin typeface="Arial Narrow"/>
                <a:cs typeface="Arial Narrow"/>
              </a:rPr>
              <a:t>4</a:t>
            </a:r>
          </a:p>
          <a:p>
            <a:pPr algn="ctr">
              <a:lnSpc>
                <a:spcPts val="1120"/>
              </a:lnSpc>
            </a:pPr>
            <a:endParaRPr lang="en-US" sz="7200" dirty="0">
              <a:solidFill>
                <a:srgbClr val="647E8C"/>
              </a:solidFill>
              <a:latin typeface="Arial Narrow"/>
              <a:cs typeface="Arial Narrow"/>
            </a:endParaRPr>
          </a:p>
        </p:txBody>
      </p:sp>
      <p:sp>
        <p:nvSpPr>
          <p:cNvPr id="61" name="TextBox 10"/>
          <p:cNvSpPr txBox="1">
            <a:spLocks noChangeArrowheads="1"/>
          </p:cNvSpPr>
          <p:nvPr/>
        </p:nvSpPr>
        <p:spPr bwMode="auto">
          <a:xfrm>
            <a:off x="176712" y="3490384"/>
            <a:ext cx="15858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647E8C"/>
                </a:solidFill>
              </a:rPr>
              <a:t>Monetize </a:t>
            </a:r>
            <a:br>
              <a:rPr lang="en-US" sz="1800" dirty="0">
                <a:solidFill>
                  <a:srgbClr val="647E8C"/>
                </a:solidFill>
              </a:rPr>
            </a:br>
            <a:r>
              <a:rPr lang="en-US" sz="1800" dirty="0">
                <a:solidFill>
                  <a:srgbClr val="647E8C"/>
                </a:solidFill>
              </a:rPr>
              <a:t>Technology </a:t>
            </a:r>
          </a:p>
          <a:p>
            <a:r>
              <a:rPr lang="en-US" sz="1800" dirty="0">
                <a:solidFill>
                  <a:srgbClr val="647E8C"/>
                </a:solidFill>
              </a:rPr>
              <a:t>Through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4643" y="1998466"/>
            <a:ext cx="1740894" cy="55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60"/>
              </a:lnSpc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Product </a:t>
            </a:r>
            <a:br>
              <a:rPr lang="en-US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</a:p>
        </p:txBody>
      </p:sp>
      <p:pic>
        <p:nvPicPr>
          <p:cNvPr id="3" name="Picture 2" descr="Devel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9" y="3241857"/>
            <a:ext cx="898686" cy="898686"/>
          </a:xfrm>
          <a:prstGeom prst="rect">
            <a:avLst/>
          </a:prstGeom>
        </p:spPr>
      </p:pic>
      <p:pic>
        <p:nvPicPr>
          <p:cNvPr id="5" name="Picture 4" descr="Gran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80" y="3779665"/>
            <a:ext cx="703049" cy="703049"/>
          </a:xfrm>
          <a:prstGeom prst="rect">
            <a:avLst/>
          </a:prstGeom>
        </p:spPr>
      </p:pic>
      <p:pic>
        <p:nvPicPr>
          <p:cNvPr id="12" name="Picture 11" descr="Royalti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69" y="2987619"/>
            <a:ext cx="590101" cy="5901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750438" y="2006933"/>
            <a:ext cx="0" cy="535354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281118" y="1989999"/>
            <a:ext cx="0" cy="535354"/>
          </a:xfrm>
          <a:prstGeom prst="line">
            <a:avLst/>
          </a:prstGeom>
          <a:ln w="12700" cmpd="sng">
            <a:solidFill>
              <a:srgbClr val="00808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4658458" y="5908047"/>
            <a:ext cx="245533" cy="245533"/>
            <a:chOff x="3815552" y="6101290"/>
            <a:chExt cx="245533" cy="245533"/>
          </a:xfrm>
        </p:grpSpPr>
        <p:sp>
          <p:nvSpPr>
            <p:cNvPr id="81" name="Oval 80"/>
            <p:cNvSpPr/>
            <p:nvPr/>
          </p:nvSpPr>
          <p:spPr>
            <a:xfrm>
              <a:off x="3815552" y="6101290"/>
              <a:ext cx="245533" cy="2455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3862571" y="6147789"/>
              <a:ext cx="152400" cy="152400"/>
            </a:xfrm>
            <a:prstGeom prst="ellipse">
              <a:avLst/>
            </a:prstGeom>
            <a:noFill/>
            <a:ln w="38100" cmpd="sng">
              <a:solidFill>
                <a:srgbClr val="008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07450" y="3042392"/>
            <a:ext cx="855196" cy="855196"/>
            <a:chOff x="6407450" y="3042392"/>
            <a:chExt cx="855196" cy="855196"/>
          </a:xfrm>
        </p:grpSpPr>
        <p:pic>
          <p:nvPicPr>
            <p:cNvPr id="9" name="Picture 8" descr="Sale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450" y="3042392"/>
              <a:ext cx="855196" cy="85519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41970" y="307295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4B61D"/>
                  </a:solidFill>
                </a:rPr>
                <a:t>$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47554" y="307548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4B61D"/>
                  </a:solidFill>
                </a:rPr>
                <a:t>$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664135" y="2064968"/>
            <a:ext cx="162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  <a:latin typeface="Arial"/>
                <a:cs typeface="Arial"/>
              </a:rPr>
              <a:t>License</a:t>
            </a:r>
          </a:p>
        </p:txBody>
      </p:sp>
    </p:spTree>
    <p:extLst>
      <p:ext uri="{BB962C8B-B14F-4D97-AF65-F5344CB8AC3E}">
        <p14:creationId xmlns:p14="http://schemas.microsoft.com/office/powerpoint/2010/main" val="513103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NO_new backg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7F7F7F"/>
                </a:solidFill>
                <a:latin typeface="Arial"/>
                <a:cs typeface="Arial"/>
              </a:rPr>
              <a:pPr algn="r" eaLnBrk="1" hangingPunct="1"/>
              <a:t>17</a:t>
            </a:fld>
            <a:endParaRPr lang="en-US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1668" y="279936"/>
            <a:ext cx="8459312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960"/>
              </a:lnSpc>
            </a:pPr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Exclusive Worldwide Rights to Key Patents</a:t>
            </a:r>
          </a:p>
          <a:p>
            <a:endParaRPr lang="en-US" sz="2800" dirty="0">
              <a:solidFill>
                <a:srgbClr val="00867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Nanoflex 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6" y="291311"/>
            <a:ext cx="2011809" cy="350351"/>
          </a:xfrm>
          <a:prstGeom prst="rect">
            <a:avLst/>
          </a:prstGeom>
        </p:spPr>
      </p:pic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0" y="1162844"/>
            <a:ext cx="9143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647E8C"/>
                </a:solidFill>
              </a:rPr>
              <a:t>Exclusive rights to an extensive portfolio of issued/pending patents </a:t>
            </a:r>
            <a:br>
              <a:rPr lang="en-US" sz="1800" dirty="0">
                <a:solidFill>
                  <a:srgbClr val="647E8C"/>
                </a:solidFill>
              </a:rPr>
            </a:br>
            <a:r>
              <a:rPr lang="en-US" sz="1800" dirty="0">
                <a:solidFill>
                  <a:srgbClr val="647E8C"/>
                </a:solidFill>
              </a:rPr>
              <a:t>covering all aspects of our breakthrough technologies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28267" y="1959057"/>
            <a:ext cx="2472277" cy="4407959"/>
          </a:xfrm>
          <a:prstGeom prst="roundRect">
            <a:avLst>
              <a:gd name="adj" fmla="val 5614"/>
            </a:avLst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116830" y="3061230"/>
            <a:ext cx="2332912" cy="209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High speed non-destructive epitaxial lift-off</a:t>
            </a: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Cold weld bonding</a:t>
            </a: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Roll-to-roll mini-</a:t>
            </a:r>
            <a:b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concentrator array processing</a:t>
            </a: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Scalable growth technologies</a:t>
            </a:r>
          </a:p>
          <a:p>
            <a:pPr>
              <a:lnSpc>
                <a:spcPts val="1420"/>
              </a:lnSpc>
            </a:pPr>
            <a:endParaRPr lang="en-US" sz="16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4708" y="2054840"/>
            <a:ext cx="133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Processes</a:t>
            </a:r>
          </a:p>
        </p:txBody>
      </p:sp>
      <p:sp>
        <p:nvSpPr>
          <p:cNvPr id="32" name="TextBox 72"/>
          <p:cNvSpPr txBox="1">
            <a:spLocks noChangeArrowheads="1"/>
          </p:cNvSpPr>
          <p:nvPr/>
        </p:nvSpPr>
        <p:spPr bwMode="auto">
          <a:xfrm>
            <a:off x="6143570" y="2358044"/>
            <a:ext cx="222150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rgbClr val="FFFFFF"/>
                </a:solidFill>
                <a:latin typeface="Arial Narrow"/>
                <a:cs typeface="Arial Narrow"/>
              </a:rPr>
              <a:t>Proprietary processes for ultra-low-cost fabrication of high-performance materials and architectures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310475" y="1959058"/>
            <a:ext cx="2624658" cy="4407958"/>
          </a:xfrm>
          <a:prstGeom prst="roundRect">
            <a:avLst>
              <a:gd name="adj" fmla="val 5614"/>
            </a:avLst>
          </a:prstGeom>
          <a:solidFill>
            <a:srgbClr val="647E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8220" y="2974011"/>
            <a:ext cx="2668345" cy="305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Protective &amp; sacrificial layering </a:t>
            </a:r>
            <a:b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of III-V solar cell growth</a:t>
            </a: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Mini-compound parabolic arrays</a:t>
            </a: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Integrated tracking with Kirigami</a:t>
            </a: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Monolithically integrated </a:t>
            </a:r>
            <a:b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micro-inverters</a:t>
            </a: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Multi-junction organic </a:t>
            </a:r>
            <a:b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solar cell</a:t>
            </a: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Mixed layer &amp; </a:t>
            </a:r>
            <a:b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nanocrystalline cells</a:t>
            </a: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Transparent/semi-</a:t>
            </a:r>
            <a:b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transparent cells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90556" y="2054840"/>
            <a:ext cx="167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Architectures</a:t>
            </a:r>
          </a:p>
        </p:txBody>
      </p:sp>
      <p:sp>
        <p:nvSpPr>
          <p:cNvPr id="31" name="TextBox 72"/>
          <p:cNvSpPr txBox="1">
            <a:spLocks noChangeArrowheads="1"/>
          </p:cNvSpPr>
          <p:nvPr/>
        </p:nvSpPr>
        <p:spPr bwMode="auto">
          <a:xfrm>
            <a:off x="3374961" y="2349577"/>
            <a:ext cx="222150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rgbClr val="FFFFFF"/>
                </a:solidFill>
                <a:latin typeface="Arial Narrow"/>
                <a:cs typeface="Arial Narrow"/>
              </a:rPr>
              <a:t>Proprietary device architectures utilize material-specific characteristics to enable high power output and long life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99501" y="1967524"/>
            <a:ext cx="2509365" cy="4399491"/>
          </a:xfrm>
          <a:prstGeom prst="roundRect">
            <a:avLst>
              <a:gd name="adj" fmla="val 5614"/>
            </a:avLst>
          </a:prstGeom>
          <a:solidFill>
            <a:srgbClr val="A5B3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4359" y="3050214"/>
            <a:ext cx="2451446" cy="108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647E8C"/>
                </a:solidFill>
                <a:latin typeface="Arial Narrow"/>
                <a:cs typeface="Arial Narrow"/>
              </a:rPr>
              <a:t>Fullerene acceptors</a:t>
            </a: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endParaRPr lang="en-US" sz="1400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647E8C"/>
                </a:solidFill>
                <a:latin typeface="Arial Narrow"/>
                <a:cs typeface="Arial Narrow"/>
              </a:rPr>
              <a:t>Blocking layers</a:t>
            </a: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endParaRPr lang="en-US" sz="1400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28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647E8C"/>
                </a:solidFill>
                <a:latin typeface="Arial Narrow"/>
                <a:cs typeface="Arial Narrow"/>
              </a:rPr>
              <a:t>New materials for visible </a:t>
            </a:r>
            <a:br>
              <a:rPr lang="en-US" sz="1400" dirty="0">
                <a:solidFill>
                  <a:srgbClr val="647E8C"/>
                </a:solidFill>
                <a:latin typeface="Arial Narrow"/>
                <a:cs typeface="Arial Narrow"/>
              </a:rPr>
            </a:br>
            <a:r>
              <a:rPr lang="en-US" sz="1400" dirty="0">
                <a:solidFill>
                  <a:srgbClr val="647E8C"/>
                </a:solidFill>
                <a:latin typeface="Arial Narrow"/>
                <a:cs typeface="Arial Narrow"/>
              </a:rPr>
              <a:t>&amp; infrared sensitivity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3299" y="206382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47E8C"/>
                </a:solidFill>
                <a:latin typeface="Arial"/>
                <a:cs typeface="Arial"/>
              </a:rPr>
              <a:t>Materials</a:t>
            </a:r>
          </a:p>
        </p:txBody>
      </p:sp>
      <p:sp>
        <p:nvSpPr>
          <p:cNvPr id="30" name="TextBox 72"/>
          <p:cNvSpPr txBox="1">
            <a:spLocks noChangeArrowheads="1"/>
          </p:cNvSpPr>
          <p:nvPr/>
        </p:nvSpPr>
        <p:spPr bwMode="auto">
          <a:xfrm>
            <a:off x="801773" y="2370999"/>
            <a:ext cx="222150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rgbClr val="647E8C"/>
                </a:solidFill>
                <a:latin typeface="Arial Narrow"/>
                <a:cs typeface="Arial Narrow"/>
              </a:rPr>
              <a:t>Materials made from common elements at very low costs that assemble into desired structures</a:t>
            </a:r>
          </a:p>
        </p:txBody>
      </p:sp>
      <p:pic>
        <p:nvPicPr>
          <p:cNvPr id="12" name="Picture 11" descr="Nanoflex logo_white ma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9" y="5755759"/>
            <a:ext cx="980733" cy="54166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647E8C"/>
                </a:solidFill>
                <a:latin typeface="Arial Narrow"/>
                <a:cs typeface="Arial Narrow"/>
              </a:rPr>
              <a:t>Proprietary</a:t>
            </a:r>
          </a:p>
        </p:txBody>
      </p:sp>
      <p:pic>
        <p:nvPicPr>
          <p:cNvPr id="34" name="Picture 33" descr="Nanoflex logo_white ma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26" y="5755759"/>
            <a:ext cx="980733" cy="5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99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NO_new backg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7F7F7F"/>
                </a:solidFill>
                <a:latin typeface="Arial"/>
                <a:cs typeface="Arial"/>
              </a:rPr>
              <a:pPr algn="r" eaLnBrk="1" hangingPunct="1"/>
              <a:t>18</a:t>
            </a:fld>
            <a:endParaRPr lang="en-US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831" y="3260786"/>
            <a:ext cx="802233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SolAero is a world leader in III-V solar cells, powering &gt;170 space missions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Joint Development focused on commercializing </a:t>
            </a:r>
            <a:r>
              <a:rPr lang="en-US" dirty="0" err="1">
                <a:solidFill>
                  <a:srgbClr val="647E8C"/>
                </a:solidFill>
                <a:latin typeface="Arial Narrow"/>
                <a:cs typeface="Arial Narrow"/>
              </a:rPr>
              <a:t>NanoFlex’s</a:t>
            </a: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cost-reduction technology 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dirty="0" err="1">
                <a:solidFill>
                  <a:srgbClr val="647E8C"/>
                </a:solidFill>
                <a:latin typeface="Arial Narrow"/>
                <a:cs typeface="Arial Narrow"/>
              </a:rPr>
              <a:t>SolAero</a:t>
            </a: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engineers implementing NanoFlex technology in their manufacturing </a:t>
            </a:r>
            <a:b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</a:b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process &amp; in production-configuration solar cells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Signed license agreement for space and near-space applications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dirty="0" err="1">
                <a:solidFill>
                  <a:srgbClr val="647E8C"/>
                </a:solidFill>
                <a:latin typeface="Arial Narrow"/>
                <a:cs typeface="Arial Narrow"/>
              </a:rPr>
              <a:t>SolAero</a:t>
            </a: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supplying </a:t>
            </a:r>
            <a:r>
              <a:rPr lang="en-US" dirty="0" err="1">
                <a:solidFill>
                  <a:srgbClr val="647E8C"/>
                </a:solidFill>
                <a:latin typeface="Arial Narrow"/>
                <a:cs typeface="Arial Narrow"/>
              </a:rPr>
              <a:t>NanoFlex</a:t>
            </a: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with cells for customer demos &amp; new market development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dirty="0" err="1">
                <a:solidFill>
                  <a:srgbClr val="647E8C"/>
                </a:solidFill>
                <a:latin typeface="Arial Narrow"/>
                <a:cs typeface="Arial Narrow"/>
              </a:rPr>
              <a:t>NanoFlex</a:t>
            </a: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&amp; </a:t>
            </a:r>
            <a:r>
              <a:rPr lang="en-US" dirty="0" err="1">
                <a:solidFill>
                  <a:srgbClr val="647E8C"/>
                </a:solidFill>
                <a:latin typeface="Arial Narrow"/>
                <a:cs typeface="Arial Narrow"/>
              </a:rPr>
              <a:t>SolAero</a:t>
            </a: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 commercialization of low-cost GaAs thin films for terrestrial applications like mobile power, solar farms, and rooftop/BAPV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7334" y="221271"/>
            <a:ext cx="854072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960"/>
              </a:lnSpc>
            </a:pPr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License Agreement Signed with </a:t>
            </a:r>
          </a:p>
          <a:p>
            <a:pPr>
              <a:lnSpc>
                <a:spcPts val="2960"/>
              </a:lnSpc>
            </a:pPr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High Performance PV Leader, </a:t>
            </a:r>
            <a:r>
              <a:rPr lang="en-US" sz="2600" dirty="0" err="1">
                <a:solidFill>
                  <a:srgbClr val="008675"/>
                </a:solidFill>
                <a:latin typeface="Arial Narrow"/>
                <a:cs typeface="Arial Narrow"/>
              </a:rPr>
              <a:t>SolAero</a:t>
            </a:r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 Technologies</a:t>
            </a:r>
          </a:p>
        </p:txBody>
      </p:sp>
      <p:pic>
        <p:nvPicPr>
          <p:cNvPr id="4" name="Picture 3" descr="Nanoflex 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6" y="291311"/>
            <a:ext cx="2011809" cy="350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184" t="20590" r="8664" b="17036"/>
          <a:stretch/>
        </p:blipFill>
        <p:spPr>
          <a:xfrm>
            <a:off x="2921359" y="1187734"/>
            <a:ext cx="3301281" cy="108316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0" y="24275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647E8C"/>
                </a:solidFill>
              </a:rPr>
              <a:t>Validates </a:t>
            </a:r>
            <a:r>
              <a:rPr lang="en-US" sz="1800" dirty="0" err="1">
                <a:solidFill>
                  <a:srgbClr val="647E8C"/>
                </a:solidFill>
              </a:rPr>
              <a:t>NanoFlex’s</a:t>
            </a:r>
            <a:r>
              <a:rPr lang="en-US" sz="1800" dirty="0">
                <a:solidFill>
                  <a:srgbClr val="647E8C"/>
                </a:solidFill>
              </a:rPr>
              <a:t> technology &amp; begins commercialization of </a:t>
            </a:r>
            <a:br>
              <a:rPr lang="en-US" sz="1800" dirty="0">
                <a:solidFill>
                  <a:srgbClr val="647E8C"/>
                </a:solidFill>
              </a:rPr>
            </a:br>
            <a:r>
              <a:rPr lang="en-US" sz="1800" dirty="0">
                <a:solidFill>
                  <a:srgbClr val="647E8C"/>
                </a:solidFill>
              </a:rPr>
              <a:t>cost-competitive high efficiency thin films new, growing markets.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647E8C"/>
                </a:solidFill>
                <a:latin typeface="Arial Narrow"/>
                <a:cs typeface="Arial Narrow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18738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NO_dkg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FFFFFF"/>
                </a:solidFill>
                <a:latin typeface="Arial"/>
                <a:cs typeface="Arial"/>
              </a:rPr>
              <a:pPr algn="r" eaLnBrk="1" hangingPunct="1"/>
              <a:t>19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3354" y="221271"/>
            <a:ext cx="5194267" cy="48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960"/>
              </a:lnSpc>
            </a:pPr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lang="en-US" sz="2800" dirty="0" err="1">
                <a:solidFill>
                  <a:srgbClr val="FFFFFF"/>
                </a:solidFill>
                <a:latin typeface="Arial Narrow"/>
                <a:cs typeface="Arial Narrow"/>
              </a:rPr>
              <a:t>NanoFlex</a:t>
            </a:r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 Team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256848"/>
              </p:ext>
            </p:extLst>
          </p:nvPr>
        </p:nvGraphicFramePr>
        <p:xfrm>
          <a:off x="417871" y="1384714"/>
          <a:ext cx="8193549" cy="4389594"/>
        </p:xfrm>
        <a:graphic>
          <a:graphicData uri="http://schemas.openxmlformats.org/drawingml/2006/table">
            <a:tbl>
              <a:tblPr/>
              <a:tblGrid>
                <a:gridCol w="1687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24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Management Team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7E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Dean L. Ledger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7E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Co-Founder, CEO, Director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7E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35 years experience financing &amp; developing technology opportunities;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prev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 Director &amp; EVP at Universal Display Corporation (Nasdaq: OLED)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7E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J. Norman Allen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Chief Technology Officer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35 years in battery, semiconductor, green energy ventures; prev President of New Products &amp; Tech at Duracell; Founder/CEO of PowerSmart Electronics; Founder/COO of Ultracell; Founder/CEO of Solidia Technologies; Greentech Advisor at Kleiner Perkins; Operating Partner at Potomac Energy Fund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Ron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DaVella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100" charset="0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7E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Chief Financial Officer, Director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7E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37 years experience as CFO, Board Member, and public accountant; Board Member at The Joint Corp. (Nasdaq: JYNT);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prev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 CFO at Amazing Lash Studio; retired Audit Partner with Deloitte &amp;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Touche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100" charset="0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7E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4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Research Team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7E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Dr. Stephen R. Forrest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University of Michigan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Professor of Electrical Engineering, Materials Science &amp; Engineering, </a:t>
                      </a:r>
                      <a:b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</a:b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&amp; Physics; track record of delivering commercially successful companies; Director at Applied Materials (Nasdaq: AMAT)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Dr. Mark E. Thompson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University of </a:t>
                      </a:r>
                      <a:b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</a:b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Southern California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Professor of Chemistry, Chemical Engineering, &amp; Materials Science; instrumental in discovery &amp; development of OLED technology</a:t>
                      </a:r>
                    </a:p>
                  </a:txBody>
                  <a:tcPr marL="91447" marR="91447"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 descr="Staff k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3" y="135573"/>
            <a:ext cx="896818" cy="8968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FFFFFF"/>
                </a:solidFill>
                <a:latin typeface="Arial Narrow"/>
                <a:cs typeface="Arial Narrow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54275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NO_Lite_g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72065" y="253499"/>
            <a:ext cx="87464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dirty="0">
                <a:solidFill>
                  <a:srgbClr val="647E8C"/>
                </a:solidFill>
                <a:latin typeface="Arial Narrow"/>
                <a:cs typeface="Arial Narrow"/>
              </a:rPr>
              <a:t>Forward Looking Statements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557" y="971176"/>
            <a:ext cx="7719235" cy="519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  <a:spcBef>
                <a:spcPts val="600"/>
              </a:spcBef>
              <a:buFont typeface="Wingdings" charset="0"/>
              <a:buNone/>
            </a:pP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This presentation may contain forward-looking information about NanoFlex Power Corporation, a Florida corporation and its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wholly-owned subsidiary, Global Photonic Energy Corporation, a Pennsylvania corporation (collectively, the 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“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Company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”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).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All statements other than statements of historical facts included herein regarding the Company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’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s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financial position, business strategy, growth strategy and other plans and objectives for future operations, are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forward-looking statements. The words 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“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anticipate,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”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“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believe,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”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“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estimate,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”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“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expect,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”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“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intend,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”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“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plan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”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 and similar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expressions that may tend to suggest a future event or outcome are not guarantees of performance and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are inherently subject to numerous risks and uncertainties, many of which cannot be predicted or anticipated. 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Future events and actual results, financial or otherwise, could differ materially from those contained herein.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Potential investors are cautioned that any such forward-looking statements are not guarantees of future performance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and involve significant risks and uncertainties, and that actual results may differ materially from those projected in the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forward-looking statements as a result of various factors, including without limitation, the risks set forth "Risk Factors"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contained in the Company</a:t>
            </a:r>
            <a:r>
              <a:rPr lang="ja-JP" alt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’</a:t>
            </a: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s Annual Reports on Form10-K. Potential investors are urged to carefully consider all risk-factors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highlighted in the private placement memorandum. All forward-looking statements are expressly qualified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in their entirety by the foregoing cautionary statement. </a:t>
            </a:r>
            <a:br>
              <a:rPr lang="en-US" sz="1200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</a:br>
            <a:endParaRPr lang="en-US" sz="1200" dirty="0">
              <a:solidFill>
                <a:srgbClr val="647E8C"/>
              </a:solidFill>
              <a:latin typeface="Arial Narrow"/>
              <a:ea typeface="ＭＳ Ｐゴシック" charset="0"/>
              <a:cs typeface="Arial Narrow"/>
            </a:endParaRPr>
          </a:p>
          <a:p>
            <a:pPr algn="ctr">
              <a:lnSpc>
                <a:spcPts val="2300"/>
              </a:lnSpc>
              <a:spcBef>
                <a:spcPts val="600"/>
              </a:spcBef>
              <a:buFont typeface="Wingdings" charset="0"/>
              <a:buNone/>
            </a:pPr>
            <a:r>
              <a:rPr lang="en-US" sz="1200" i="1" dirty="0">
                <a:solidFill>
                  <a:srgbClr val="647E8C"/>
                </a:solidFill>
                <a:latin typeface="Arial Narrow"/>
                <a:ea typeface="ＭＳ Ｐゴシック" charset="0"/>
                <a:cs typeface="Arial Narrow"/>
              </a:rPr>
              <a:t> This is not a solicitation to sell nor offer to buy.</a:t>
            </a:r>
          </a:p>
          <a:p>
            <a:pPr algn="ctr">
              <a:lnSpc>
                <a:spcPts val="2000"/>
              </a:lnSpc>
              <a:spcBef>
                <a:spcPts val="600"/>
              </a:spcBef>
            </a:pPr>
            <a:endParaRPr lang="en-US" sz="1200" dirty="0">
              <a:solidFill>
                <a:srgbClr val="647E8C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647E8C"/>
                </a:solidFill>
                <a:latin typeface="Arial"/>
                <a:cs typeface="Arial"/>
              </a:rPr>
              <a:pPr algn="r" eaLnBrk="1" hangingPunct="1"/>
              <a:t>2</a:t>
            </a:fld>
            <a:endParaRPr lang="en-US" sz="800" dirty="0">
              <a:solidFill>
                <a:srgbClr val="647E8C"/>
              </a:solidFill>
              <a:latin typeface="Arial"/>
              <a:cs typeface="Arial"/>
            </a:endParaRPr>
          </a:p>
        </p:txBody>
      </p:sp>
      <p:pic>
        <p:nvPicPr>
          <p:cNvPr id="12" name="Picture 11" descr="Nanoflex logo_white 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72" y="5218978"/>
            <a:ext cx="437164" cy="2414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647E8C"/>
                </a:solidFill>
                <a:latin typeface="Arial Narrow"/>
                <a:cs typeface="Arial Narrow"/>
              </a:rPr>
              <a:t>Proprietary</a:t>
            </a:r>
          </a:p>
        </p:txBody>
      </p:sp>
      <p:pic>
        <p:nvPicPr>
          <p:cNvPr id="14" name="Picture 13" descr="Dk_Ma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08" y="5148889"/>
            <a:ext cx="482259" cy="3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2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NO_new backg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7F7F7F"/>
                </a:solidFill>
                <a:latin typeface="Arial"/>
                <a:cs typeface="Arial"/>
              </a:rPr>
              <a:pPr algn="r" eaLnBrk="1" hangingPunct="1"/>
              <a:t>20</a:t>
            </a:fld>
            <a:endParaRPr lang="en-US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31" y="1257513"/>
            <a:ext cx="777079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2000"/>
              </a:lnSpc>
              <a:buFont typeface="Wingdings" charset="2"/>
              <a:buChar char="§"/>
              <a:defRPr sz="2000">
                <a:solidFill>
                  <a:srgbClr val="647E8C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Expand engineering team to support technology transfer </a:t>
            </a:r>
          </a:p>
          <a:p>
            <a:endParaRPr lang="en-US" dirty="0"/>
          </a:p>
          <a:p>
            <a:r>
              <a:rPr lang="en-US" dirty="0"/>
              <a:t>Receive sponsored funding to advance commercialization efforts through </a:t>
            </a:r>
            <a:br>
              <a:rPr lang="en-US" dirty="0"/>
            </a:br>
            <a:r>
              <a:rPr lang="en-US" dirty="0"/>
              <a:t>prototype development, testing, and manufacturing readiness</a:t>
            </a:r>
          </a:p>
          <a:p>
            <a:endParaRPr lang="en-US" dirty="0"/>
          </a:p>
          <a:p>
            <a:r>
              <a:rPr lang="en-US" dirty="0"/>
              <a:t>Fabricate prototypes and conduct demonstration projects</a:t>
            </a:r>
          </a:p>
          <a:p>
            <a:endParaRPr lang="en-US" dirty="0"/>
          </a:p>
          <a:p>
            <a:r>
              <a:rPr lang="en-US" dirty="0"/>
              <a:t>Advance process/technology to higher efficiency product configurations</a:t>
            </a:r>
          </a:p>
          <a:p>
            <a:endParaRPr lang="en-US" dirty="0"/>
          </a:p>
          <a:p>
            <a:r>
              <a:rPr lang="en-US" dirty="0"/>
              <a:t>Sign license agreement and supply agreement with SolAero Technologies</a:t>
            </a:r>
          </a:p>
          <a:p>
            <a:endParaRPr lang="en-US" dirty="0"/>
          </a:p>
          <a:p>
            <a:r>
              <a:rPr lang="en-US" dirty="0"/>
              <a:t>Reduce costs and adhere to strict spending discipline with a focus on supporting commercialization and revenue generation</a:t>
            </a:r>
          </a:p>
          <a:p>
            <a:endParaRPr lang="en-US" dirty="0"/>
          </a:p>
          <a:p>
            <a:r>
              <a:rPr lang="en-US" dirty="0"/>
              <a:t>Initiate professional marketing campaign and accelerate business development efforts</a:t>
            </a:r>
          </a:p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7334" y="221271"/>
            <a:ext cx="85407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Key Milestones and Activities</a:t>
            </a:r>
          </a:p>
        </p:txBody>
      </p:sp>
      <p:pic>
        <p:nvPicPr>
          <p:cNvPr id="4" name="Picture 3" descr="Nanoflex 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6" y="291311"/>
            <a:ext cx="2011809" cy="3503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647E8C"/>
                </a:solidFill>
                <a:latin typeface="Arial Narrow"/>
                <a:cs typeface="Arial Narrow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147497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NO_new backg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7F7F7F"/>
                </a:solidFill>
                <a:latin typeface="Arial"/>
                <a:cs typeface="Arial"/>
              </a:rPr>
              <a:pPr algn="r" eaLnBrk="1" hangingPunct="1"/>
              <a:t>21</a:t>
            </a:fld>
            <a:endParaRPr lang="en-US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31" y="1257513"/>
            <a:ext cx="77707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2000"/>
              </a:lnSpc>
              <a:buFont typeface="Wingdings" charset="2"/>
              <a:buChar char="§"/>
              <a:defRPr sz="2000">
                <a:solidFill>
                  <a:srgbClr val="647E8C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Solar power has only scratched the surface of its total opportunity</a:t>
            </a:r>
          </a:p>
          <a:p>
            <a:endParaRPr lang="en-US" dirty="0"/>
          </a:p>
          <a:p>
            <a:r>
              <a:rPr lang="en-US" dirty="0"/>
              <a:t>NanoFlex-enabled solutions can dramatically outperform current thin films, </a:t>
            </a:r>
            <a:br>
              <a:rPr lang="en-US" dirty="0"/>
            </a:br>
            <a:r>
              <a:rPr lang="en-US" dirty="0"/>
              <a:t>enabling new applications &amp; unlocking markets </a:t>
            </a:r>
          </a:p>
          <a:p>
            <a:endParaRPr lang="en-US" dirty="0"/>
          </a:p>
          <a:p>
            <a:r>
              <a:rPr lang="en-US" dirty="0"/>
              <a:t>Initially targeting military &amp; portable power applications, followed by high density solar farms and multi-story/space-constrained rooftops</a:t>
            </a:r>
          </a:p>
          <a:p>
            <a:endParaRPr lang="en-US" dirty="0"/>
          </a:p>
          <a:p>
            <a:r>
              <a:rPr lang="en-US" dirty="0"/>
              <a:t>Commercialization of NanoFlex’s cost reduction technologies ongoing via joint development with manufacturing partner SolAero Technologies</a:t>
            </a:r>
          </a:p>
          <a:p>
            <a:endParaRPr lang="en-US" dirty="0"/>
          </a:p>
          <a:p>
            <a:r>
              <a:rPr lang="en-US" dirty="0"/>
              <a:t>Currently pursuing multiple sponsored development projects to accelerate </a:t>
            </a:r>
            <a:br>
              <a:rPr lang="en-US" dirty="0"/>
            </a:br>
            <a:r>
              <a:rPr lang="en-US" dirty="0"/>
              <a:t>commercialization &amp; generate near-term revenue</a:t>
            </a:r>
          </a:p>
          <a:p>
            <a:endParaRPr lang="en-US" dirty="0"/>
          </a:p>
          <a:p>
            <a:r>
              <a:rPr lang="en-US" dirty="0"/>
              <a:t>Capital efficient business model via fab-less manufacturing &amp; licensing with </a:t>
            </a:r>
            <a:br>
              <a:rPr lang="en-US" dirty="0"/>
            </a:br>
            <a:r>
              <a:rPr lang="en-US" dirty="0"/>
              <a:t>industry partners accelerates commercialization &amp; mitigates risk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7334" y="221271"/>
            <a:ext cx="85407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Investment Highlights</a:t>
            </a:r>
          </a:p>
        </p:txBody>
      </p:sp>
      <p:pic>
        <p:nvPicPr>
          <p:cNvPr id="4" name="Picture 3" descr="Nanoflex 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6" y="291311"/>
            <a:ext cx="2011809" cy="3503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647E8C"/>
                </a:solidFill>
                <a:latin typeface="Arial Narrow"/>
                <a:cs typeface="Arial Narrow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134893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 b="1">
                <a:solidFill>
                  <a:srgbClr val="FFFFFF"/>
                </a:solidFill>
                <a:latin typeface="Arial"/>
                <a:cs typeface="Arial"/>
              </a:rPr>
              <a:pPr algn="r" eaLnBrk="1" hangingPunct="1"/>
              <a:t>22</a:t>
            </a:fld>
            <a:endParaRPr lang="en-US" sz="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Arial Narrow"/>
                <a:cs typeface="Arial Narrow"/>
              </a:rPr>
              <a:t>Proprietary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203949" y="2828696"/>
            <a:ext cx="2279651" cy="19383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b="1" dirty="0">
                <a:solidFill>
                  <a:srgbClr val="647E8C"/>
                </a:solidFill>
                <a:latin typeface="Arial Narrow"/>
                <a:cs typeface="Arial Narrow"/>
              </a:rPr>
              <a:t>Dean L. Ledger</a:t>
            </a:r>
          </a:p>
          <a:p>
            <a:pPr algn="ctr" eaLnBrk="1" hangingPunct="1"/>
            <a:r>
              <a:rPr lang="en-US" sz="1200" i="1" dirty="0">
                <a:solidFill>
                  <a:srgbClr val="647E8C"/>
                </a:solidFill>
                <a:latin typeface="Arial Narrow"/>
                <a:cs typeface="Arial Narrow"/>
              </a:rPr>
              <a:t>Chief Executive Officer</a:t>
            </a:r>
          </a:p>
          <a:p>
            <a:pPr algn="ctr" eaLnBrk="1" hangingPunct="1"/>
            <a:r>
              <a:rPr lang="en-US" sz="1200" dirty="0">
                <a:solidFill>
                  <a:srgbClr val="647E8C"/>
                </a:solidFill>
                <a:latin typeface="Arial Narrow"/>
                <a:cs typeface="Arial Narrow"/>
              </a:rPr>
              <a:t>(480) 585-4200</a:t>
            </a:r>
          </a:p>
          <a:p>
            <a:pPr algn="ctr" eaLnBrk="1" hangingPunct="1"/>
            <a:r>
              <a:rPr lang="en-US" sz="1200" dirty="0">
                <a:solidFill>
                  <a:srgbClr val="647E8C"/>
                </a:solidFill>
                <a:latin typeface="Arial Narrow"/>
                <a:cs typeface="Arial Narrow"/>
              </a:rPr>
              <a:t>dledger@nanoflexpower.com</a:t>
            </a:r>
          </a:p>
          <a:p>
            <a:pPr algn="ctr" eaLnBrk="1" hangingPunct="1"/>
            <a:endParaRPr lang="en-US" sz="1200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algn="ctr" eaLnBrk="1" hangingPunct="1"/>
            <a:endParaRPr lang="en-US" sz="1200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algn="ctr" eaLnBrk="1" hangingPunct="1"/>
            <a:r>
              <a:rPr lang="en-US" sz="1200" b="1" dirty="0">
                <a:solidFill>
                  <a:srgbClr val="647E8C"/>
                </a:solidFill>
                <a:latin typeface="Arial Narrow"/>
                <a:cs typeface="Arial Narrow"/>
              </a:rPr>
              <a:t>Ron </a:t>
            </a:r>
            <a:r>
              <a:rPr lang="en-US" sz="1200" b="1" dirty="0" err="1">
                <a:solidFill>
                  <a:srgbClr val="647E8C"/>
                </a:solidFill>
                <a:latin typeface="Arial Narrow"/>
                <a:cs typeface="Arial Narrow"/>
              </a:rPr>
              <a:t>DaVella</a:t>
            </a:r>
            <a:endParaRPr lang="en-US" sz="1200" b="1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algn="ctr" eaLnBrk="1" hangingPunct="1"/>
            <a:r>
              <a:rPr lang="en-US" sz="1200" i="1" dirty="0">
                <a:solidFill>
                  <a:srgbClr val="647E8C"/>
                </a:solidFill>
                <a:latin typeface="Arial Narrow"/>
                <a:cs typeface="Arial Narrow"/>
              </a:rPr>
              <a:t>Chief Financial Officer</a:t>
            </a:r>
          </a:p>
          <a:p>
            <a:pPr algn="ctr" eaLnBrk="1" hangingPunct="1"/>
            <a:r>
              <a:rPr lang="en-US" sz="1200" dirty="0">
                <a:solidFill>
                  <a:srgbClr val="647E8C"/>
                </a:solidFill>
                <a:latin typeface="Arial Narrow"/>
                <a:cs typeface="Arial Narrow"/>
              </a:rPr>
              <a:t>(480) 585-4200</a:t>
            </a:r>
          </a:p>
          <a:p>
            <a:pPr algn="ctr" eaLnBrk="1" hangingPunct="1"/>
            <a:r>
              <a:rPr lang="en-US" sz="1200" dirty="0">
                <a:solidFill>
                  <a:srgbClr val="647E8C"/>
                </a:solidFill>
                <a:latin typeface="Arial Narrow"/>
                <a:cs typeface="Arial Narrow"/>
              </a:rPr>
              <a:t>rdavella@nanoflexpower.com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3950" y="2458208"/>
            <a:ext cx="2279650" cy="35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2800" dirty="0">
                <a:solidFill>
                  <a:srgbClr val="647E8C"/>
                </a:solidFill>
                <a:latin typeface="Arial Narrow"/>
                <a:cs typeface="Arial Narrow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9745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NO_new backg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7F7F7F"/>
                </a:solidFill>
                <a:latin typeface="Arial"/>
                <a:cs typeface="Arial"/>
              </a:rPr>
              <a:pPr algn="r" eaLnBrk="1" hangingPunct="1"/>
              <a:t>3</a:t>
            </a:fld>
            <a:endParaRPr lang="en-US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31" y="1249372"/>
            <a:ext cx="7770790" cy="468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647E8C"/>
                </a:solidFill>
                <a:latin typeface="Arial Narrow"/>
                <a:cs typeface="Arial Narrow"/>
              </a:rPr>
              <a:t>Current solar technologies limit solar output and applications</a:t>
            </a:r>
          </a:p>
          <a:p>
            <a:pPr marL="285750" indent="-285750">
              <a:lnSpc>
                <a:spcPts val="2000"/>
              </a:lnSpc>
              <a:buFont typeface="Wingdings" charset="2"/>
              <a:buChar char="§"/>
            </a:pPr>
            <a:endParaRPr lang="en-US" sz="2000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2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647E8C"/>
                </a:solidFill>
                <a:latin typeface="Arial Narrow"/>
                <a:cs typeface="Arial Narrow"/>
              </a:rPr>
              <a:t>NanoFlex-enabled solar solutions dramatically outperform currently commercialized thin films – enabling new applications &amp; unlocking markets </a:t>
            </a:r>
          </a:p>
          <a:p>
            <a:pPr marL="285750" indent="-285750">
              <a:lnSpc>
                <a:spcPts val="2000"/>
              </a:lnSpc>
              <a:buFont typeface="Wingdings" charset="2"/>
              <a:buChar char="§"/>
            </a:pPr>
            <a:endParaRPr lang="en-US" sz="2000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2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647E8C"/>
                </a:solidFill>
                <a:latin typeface="Arial Narrow"/>
                <a:cs typeface="Arial Narrow"/>
              </a:rPr>
              <a:t>Target priorities: military &amp; portable power applications, high density solar farms and multi-story/space-constrained rooftops</a:t>
            </a:r>
          </a:p>
          <a:p>
            <a:pPr marL="285750" indent="-285750">
              <a:lnSpc>
                <a:spcPts val="2000"/>
              </a:lnSpc>
              <a:buFont typeface="Wingdings" charset="2"/>
              <a:buChar char="§"/>
            </a:pPr>
            <a:endParaRPr lang="en-US" sz="2000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2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647E8C"/>
                </a:solidFill>
                <a:latin typeface="Arial Narrow"/>
                <a:cs typeface="Arial Narrow"/>
              </a:rPr>
              <a:t>Commercialization of NanoFlex technologies via joint development with manufacturing partner SolAero Technologies</a:t>
            </a:r>
          </a:p>
          <a:p>
            <a:pPr marL="285750" indent="-285750">
              <a:lnSpc>
                <a:spcPts val="2000"/>
              </a:lnSpc>
              <a:buFont typeface="Wingdings" charset="2"/>
              <a:buChar char="§"/>
            </a:pPr>
            <a:endParaRPr lang="en-US" sz="2000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2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647E8C"/>
                </a:solidFill>
                <a:latin typeface="Arial Narrow"/>
                <a:cs typeface="Arial Narrow"/>
              </a:rPr>
              <a:t>Currently pursuing multiple sponsored development projects to accelerate commercialization &amp; generate near-term revenue</a:t>
            </a:r>
          </a:p>
          <a:p>
            <a:pPr marL="285750" indent="-285750">
              <a:lnSpc>
                <a:spcPts val="2000"/>
              </a:lnSpc>
              <a:buFont typeface="Wingdings" charset="2"/>
              <a:buChar char="§"/>
            </a:pPr>
            <a:endParaRPr lang="en-US" sz="2000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2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647E8C"/>
                </a:solidFill>
                <a:latin typeface="Arial Narrow"/>
                <a:cs typeface="Arial Narrow"/>
              </a:rPr>
              <a:t>Capital-efficient business model via fab-less manufacturing &amp; licensing with industry partners accelerates commercialization &amp; mitigates risk</a:t>
            </a:r>
          </a:p>
          <a:p>
            <a:pPr marL="285750" indent="-285750">
              <a:lnSpc>
                <a:spcPts val="2000"/>
              </a:lnSpc>
              <a:buFont typeface="Wingdings" charset="2"/>
              <a:buChar char="§"/>
            </a:pPr>
            <a:endParaRPr lang="en-US" sz="2000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800"/>
              </a:lnSpc>
              <a:buFont typeface="Wingdings" charset="2"/>
              <a:buChar char="§"/>
            </a:pPr>
            <a:endParaRPr lang="en-US" sz="2000" dirty="0">
              <a:solidFill>
                <a:srgbClr val="647E8C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7334" y="221271"/>
            <a:ext cx="85407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Investment Highlights</a:t>
            </a:r>
          </a:p>
        </p:txBody>
      </p:sp>
      <p:pic>
        <p:nvPicPr>
          <p:cNvPr id="4" name="Picture 3" descr="Nanoflex 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6" y="291311"/>
            <a:ext cx="2011809" cy="3503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647E8C"/>
                </a:solidFill>
                <a:latin typeface="Arial Narrow"/>
                <a:cs typeface="Arial Narrow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390508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ANO_new backg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7334" y="221271"/>
            <a:ext cx="85407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Opening New Markets to Solar Power</a:t>
            </a:r>
          </a:p>
        </p:txBody>
      </p:sp>
      <p:pic>
        <p:nvPicPr>
          <p:cNvPr id="17" name="Picture 16" descr="Nanoflex 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6" y="291311"/>
            <a:ext cx="2011809" cy="35035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7F7F7F"/>
                </a:solidFill>
                <a:latin typeface="Arial"/>
                <a:cs typeface="Arial"/>
              </a:rPr>
              <a:pPr algn="r" eaLnBrk="1" hangingPunct="1"/>
              <a:t>4</a:t>
            </a:fld>
            <a:endParaRPr lang="en-US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6" name="Picture 4" descr="\\storage.adsroot.itcs.umich.edu\home\windat.v2\Desktop\DSC_007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rcRect l="20828" t="19305" r="15034"/>
          <a:stretch>
            <a:fillRect/>
          </a:stretch>
        </p:blipFill>
        <p:spPr bwMode="auto">
          <a:xfrm>
            <a:off x="4575297" y="1574363"/>
            <a:ext cx="4224323" cy="345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srgbClr val="000000">
                <a:alpha val="39998"/>
              </a:srgbClr>
            </a:outerShdw>
          </a:effec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93350" y="1499820"/>
            <a:ext cx="460375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7F7F7F"/>
                </a:solidFill>
              </a:rPr>
              <a:t>NanoFlex technology makes </a:t>
            </a:r>
            <a:br>
              <a:rPr lang="en-US" sz="2000" dirty="0">
                <a:solidFill>
                  <a:srgbClr val="7F7F7F"/>
                </a:solidFill>
              </a:rPr>
            </a:br>
            <a:r>
              <a:rPr lang="en-US" sz="2000" dirty="0">
                <a:solidFill>
                  <a:srgbClr val="7F7F7F"/>
                </a:solidFill>
              </a:rPr>
              <a:t>the highest efficiency </a:t>
            </a:r>
          </a:p>
          <a:p>
            <a:pPr algn="ctr"/>
            <a:r>
              <a:rPr lang="en-US" sz="2000" dirty="0">
                <a:solidFill>
                  <a:srgbClr val="7F7F7F"/>
                </a:solidFill>
              </a:rPr>
              <a:t>III-V space-program solar cells </a:t>
            </a:r>
          </a:p>
          <a:p>
            <a:pPr algn="ctr"/>
            <a:r>
              <a:rPr lang="en-US" sz="2000" dirty="0">
                <a:solidFill>
                  <a:srgbClr val="7F7F7F"/>
                </a:solidFill>
              </a:rPr>
              <a:t>cost-competitive, thin, and flexible </a:t>
            </a:r>
          </a:p>
          <a:p>
            <a:pPr algn="ctr"/>
            <a:r>
              <a:rPr lang="en-US" sz="2000" dirty="0">
                <a:solidFill>
                  <a:srgbClr val="7F7F7F"/>
                </a:solidFill>
              </a:rPr>
              <a:t>for terrestrial applications 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10534" y="6152950"/>
            <a:ext cx="3238363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University of Michigan, NanoFlex Power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648128" y="3372575"/>
            <a:ext cx="3480812" cy="2782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49" y="3313879"/>
            <a:ext cx="3198366" cy="292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3350" y="6431122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647E8C"/>
                </a:solidFill>
                <a:latin typeface="Arial Narrow"/>
                <a:cs typeface="Arial Narrow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29391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NANO_new backg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7334" y="221271"/>
            <a:ext cx="854072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Patented Wafer Reuse Technology Creates </a:t>
            </a:r>
          </a:p>
          <a:p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High Efficiency Solar Thin Films at Breakthrough Prices</a:t>
            </a:r>
          </a:p>
        </p:txBody>
      </p:sp>
      <p:pic>
        <p:nvPicPr>
          <p:cNvPr id="21" name="Picture 20" descr="Nanoflex 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6" y="291311"/>
            <a:ext cx="2011809" cy="35035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pPr algn="r" eaLnBrk="1" hangingPunct="1"/>
              <a:t>5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647E8C"/>
                </a:solidFill>
                <a:latin typeface="Arial Narrow"/>
                <a:cs typeface="Arial Narrow"/>
              </a:rPr>
              <a:t>Proprietary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9385" y="5381488"/>
            <a:ext cx="391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675"/>
                </a:solidFill>
                <a:latin typeface="Arial"/>
                <a:cs typeface="Arial"/>
              </a:rPr>
              <a:t>Made possible through patented </a:t>
            </a:r>
            <a:br>
              <a:rPr lang="en-US" dirty="0">
                <a:solidFill>
                  <a:srgbClr val="008675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8675"/>
                </a:solidFill>
                <a:latin typeface="Arial"/>
                <a:cs typeface="Arial"/>
              </a:rPr>
              <a:t>Non-Destructive Epitaxial Lift Off</a:t>
            </a:r>
          </a:p>
        </p:txBody>
      </p:sp>
      <p:pic>
        <p:nvPicPr>
          <p:cNvPr id="2" name="Picture 1" descr="NANO_PR_Image_for 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4" y="1113823"/>
            <a:ext cx="6817122" cy="52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NANO_new backg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7334" y="221271"/>
            <a:ext cx="85407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dirty="0">
                <a:solidFill>
                  <a:srgbClr val="008675"/>
                </a:solidFill>
                <a:latin typeface="Arial Narrow"/>
                <a:cs typeface="Arial Narrow"/>
              </a:rPr>
              <a:t>More Savings: Mini-Concentrators</a:t>
            </a:r>
          </a:p>
        </p:txBody>
      </p:sp>
      <p:pic>
        <p:nvPicPr>
          <p:cNvPr id="28" name="Picture 27" descr="Nanoflex 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6" y="291311"/>
            <a:ext cx="2011809" cy="35035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7F7F7F"/>
                </a:solidFill>
                <a:latin typeface="Arial"/>
                <a:cs typeface="Arial"/>
              </a:rPr>
              <a:pPr algn="r" eaLnBrk="1" hangingPunct="1"/>
              <a:t>6</a:t>
            </a:fld>
            <a:endParaRPr lang="en-US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679" y="3543697"/>
            <a:ext cx="4558926" cy="255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52399" y="1906442"/>
            <a:ext cx="46037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647E8C"/>
                </a:solidFill>
              </a:rPr>
              <a:t>Enabling energy harvesting </a:t>
            </a:r>
            <a:br>
              <a:rPr lang="en-US" sz="2000" dirty="0">
                <a:solidFill>
                  <a:srgbClr val="647E8C"/>
                </a:solidFill>
              </a:rPr>
            </a:br>
            <a:r>
              <a:rPr lang="en-US" sz="2000" dirty="0">
                <a:solidFill>
                  <a:srgbClr val="647E8C"/>
                </a:solidFill>
              </a:rPr>
              <a:t>in diffuse light further reduces </a:t>
            </a:r>
            <a:br>
              <a:rPr lang="en-US" sz="2000" dirty="0">
                <a:solidFill>
                  <a:srgbClr val="647E8C"/>
                </a:solidFill>
              </a:rPr>
            </a:br>
            <a:r>
              <a:rPr lang="en-US" sz="2000" dirty="0">
                <a:solidFill>
                  <a:srgbClr val="647E8C"/>
                </a:solidFill>
              </a:rPr>
              <a:t>cost by using a smaller solar </a:t>
            </a:r>
            <a:br>
              <a:rPr lang="en-US" sz="2000" dirty="0">
                <a:solidFill>
                  <a:srgbClr val="647E8C"/>
                </a:solidFill>
              </a:rPr>
            </a:br>
            <a:r>
              <a:rPr lang="en-US" sz="2000" dirty="0">
                <a:solidFill>
                  <a:srgbClr val="647E8C"/>
                </a:solidFill>
              </a:rPr>
              <a:t>cell in the module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988" y="4102847"/>
            <a:ext cx="413701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Wide acceptance angle enables energy harvesting in diffuse light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Dramatically lowers cost by decreasing required solar cell size by up to 90%</a:t>
            </a: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endParaRPr lang="en-US" dirty="0">
              <a:solidFill>
                <a:srgbClr val="647E8C"/>
              </a:solidFill>
              <a:latin typeface="Arial Narrow"/>
              <a:cs typeface="Arial Narrow"/>
            </a:endParaRPr>
          </a:p>
          <a:p>
            <a:pPr marL="285750" indent="-285750">
              <a:lnSpc>
                <a:spcPts val="1720"/>
              </a:lnSpc>
              <a:buFont typeface="Wingdings" charset="2"/>
              <a:buChar char="§"/>
            </a:pPr>
            <a:r>
              <a:rPr lang="en-US" dirty="0">
                <a:solidFill>
                  <a:srgbClr val="647E8C"/>
                </a:solidFill>
                <a:latin typeface="Arial Narrow"/>
                <a:cs typeface="Arial Narrow"/>
              </a:rPr>
              <a:t>Maintains lightweight and flexible form factor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520" y="3656717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675"/>
                </a:solidFill>
                <a:latin typeface="Arial"/>
                <a:cs typeface="Arial"/>
              </a:rPr>
              <a:t>More Energy from a Smaller Solar Cell:</a:t>
            </a: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926716" y="5807178"/>
            <a:ext cx="369617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from top: </a:t>
            </a:r>
          </a:p>
          <a:p>
            <a:pPr eaLnBrk="1" hangingPunct="1">
              <a:defRPr/>
            </a:pPr>
            <a:r>
              <a:rPr lang="en-US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cross section of a CPC integrated with solar cell strips; </a:t>
            </a:r>
          </a:p>
          <a:p>
            <a:pPr eaLnBrk="1" hangingPunct="1">
              <a:defRPr/>
            </a:pPr>
            <a:r>
              <a:rPr lang="en-US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CPC array bent around a 2-inch radius; </a:t>
            </a:r>
          </a:p>
          <a:p>
            <a:pPr eaLnBrk="1" hangingPunct="1">
              <a:defRPr/>
            </a:pPr>
            <a:r>
              <a:rPr lang="en-US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of 12 CPCs integrated with 30 mm x 2 mm solar cell strips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0" y="3113952"/>
            <a:ext cx="2743200" cy="818097"/>
          </a:xfrm>
          <a:prstGeom prst="rect">
            <a:avLst/>
          </a:prstGeom>
          <a:gradFill>
            <a:gsLst>
              <a:gs pos="0">
                <a:srgbClr val="008675"/>
              </a:gs>
              <a:gs pos="100000">
                <a:schemeClr val="bg1">
                  <a:alpha val="0"/>
                </a:schemeClr>
              </a:gs>
            </a:gsLst>
            <a:lin ang="214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r="10329"/>
          <a:stretch>
            <a:fillRect/>
          </a:stretch>
        </p:blipFill>
        <p:spPr bwMode="auto">
          <a:xfrm>
            <a:off x="4988967" y="2734902"/>
            <a:ext cx="2017354" cy="1595148"/>
          </a:xfrm>
          <a:prstGeom prst="rect">
            <a:avLst/>
          </a:prstGeom>
          <a:noFill/>
          <a:ln w="12700" cmpd="sng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864907" y="4811520"/>
            <a:ext cx="2279093" cy="818097"/>
          </a:xfrm>
          <a:prstGeom prst="rect">
            <a:avLst/>
          </a:prstGeom>
          <a:gradFill>
            <a:gsLst>
              <a:gs pos="0">
                <a:srgbClr val="008675"/>
              </a:gs>
              <a:gs pos="100000">
                <a:schemeClr val="bg1">
                  <a:alpha val="0"/>
                </a:schemeClr>
              </a:gs>
            </a:gsLst>
            <a:lin ang="214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28148" r="2773" b="30734"/>
          <a:stretch>
            <a:fillRect/>
          </a:stretch>
        </p:blipFill>
        <p:spPr bwMode="auto">
          <a:xfrm>
            <a:off x="4565093" y="4619899"/>
            <a:ext cx="3671414" cy="11056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645518" y="1698501"/>
            <a:ext cx="2498482" cy="670268"/>
          </a:xfrm>
          <a:prstGeom prst="rect">
            <a:avLst/>
          </a:prstGeom>
          <a:gradFill>
            <a:gsLst>
              <a:gs pos="0">
                <a:srgbClr val="008675"/>
              </a:gs>
              <a:gs pos="100000">
                <a:schemeClr val="bg1">
                  <a:alpha val="0"/>
                </a:schemeClr>
              </a:gs>
            </a:gsLst>
            <a:lin ang="214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838" b="47615" l="65921" r="99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3" t="35442" b="51945"/>
          <a:stretch/>
        </p:blipFill>
        <p:spPr bwMode="auto">
          <a:xfrm>
            <a:off x="4411946" y="1250488"/>
            <a:ext cx="3764072" cy="14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647E8C"/>
                </a:solidFill>
                <a:latin typeface="Arial Narrow"/>
                <a:cs typeface="Arial Narrow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418484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NO_dkg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1143000"/>
            <a:ext cx="8382000" cy="5105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spcBef>
                <a:spcPts val="600"/>
              </a:spcBef>
            </a:pPr>
            <a:endParaRPr lang="en-US" sz="1200" dirty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FFFFFF"/>
                </a:solidFill>
                <a:latin typeface="Arial"/>
                <a:cs typeface="Arial"/>
              </a:rPr>
              <a:pPr algn="r" eaLnBrk="1" hangingPunct="1"/>
              <a:t>7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5110" y="1331319"/>
            <a:ext cx="6482613" cy="414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09" y="1582785"/>
            <a:ext cx="5942518" cy="36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297376" y="5476930"/>
            <a:ext cx="667658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 Preliminary directional pricing projections reflect estimated dual-junction III-V solar cell costs in the 2020 timeframe at production scale.  </a:t>
            </a:r>
          </a:p>
          <a:p>
            <a:pPr eaLnBrk="1" hangingPunct="1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Price projections from National Renewable Energy Laboratory, NanoFlex Power, University of Michigan.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914239" y="1743503"/>
            <a:ext cx="1562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cs typeface="Arial" charset="0"/>
              </a:rPr>
              <a:t>~$50/W</a:t>
            </a:r>
            <a:endParaRPr lang="en-US" sz="1600" b="1" baseline="-25000" dirty="0">
              <a:cs typeface="Arial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467428" y="4160497"/>
            <a:ext cx="1293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cs typeface="Arial" charset="0"/>
              </a:rPr>
              <a:t>$3.31/W</a:t>
            </a:r>
            <a:endParaRPr lang="en-US" sz="1400" b="1" baseline="-25000" dirty="0">
              <a:cs typeface="Arial" charset="0"/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4780556" y="4160497"/>
            <a:ext cx="1287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cs typeface="Arial" charset="0"/>
              </a:rPr>
              <a:t>$1.17/W</a:t>
            </a:r>
            <a:endParaRPr lang="en-US" sz="1400" b="1" baseline="-25000" dirty="0">
              <a:cs typeface="Arial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6051481" y="4160497"/>
            <a:ext cx="1287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cs typeface="Arial" charset="0"/>
              </a:rPr>
              <a:t>$0.41/W</a:t>
            </a:r>
            <a:endParaRPr lang="en-US" sz="1400" b="1" baseline="-25000" dirty="0">
              <a:cs typeface="Arial" charset="0"/>
            </a:endParaRPr>
          </a:p>
        </p:txBody>
      </p:sp>
      <p:sp>
        <p:nvSpPr>
          <p:cNvPr id="25" name="Striped Right Arrow 24"/>
          <p:cNvSpPr/>
          <p:nvPr/>
        </p:nvSpPr>
        <p:spPr>
          <a:xfrm rot="5400000">
            <a:off x="3885253" y="3482197"/>
            <a:ext cx="421377" cy="939368"/>
          </a:xfrm>
          <a:prstGeom prst="stripedRightArrow">
            <a:avLst>
              <a:gd name="adj1" fmla="val 100000"/>
              <a:gd name="adj2" fmla="val 81541"/>
            </a:avLst>
          </a:prstGeom>
          <a:solidFill>
            <a:srgbClr val="008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6" name="Striped Right Arrow 25"/>
          <p:cNvSpPr/>
          <p:nvPr/>
        </p:nvSpPr>
        <p:spPr>
          <a:xfrm rot="5400000">
            <a:off x="5191872" y="3489763"/>
            <a:ext cx="421377" cy="938205"/>
          </a:xfrm>
          <a:prstGeom prst="stripedRightArrow">
            <a:avLst>
              <a:gd name="adj1" fmla="val 100000"/>
              <a:gd name="adj2" fmla="val 81541"/>
            </a:avLst>
          </a:prstGeom>
          <a:solidFill>
            <a:srgbClr val="008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7" name="Striped Right Arrow 26"/>
          <p:cNvSpPr/>
          <p:nvPr/>
        </p:nvSpPr>
        <p:spPr>
          <a:xfrm rot="5400000">
            <a:off x="6469390" y="3489181"/>
            <a:ext cx="421377" cy="939368"/>
          </a:xfrm>
          <a:prstGeom prst="stripedRightArrow">
            <a:avLst>
              <a:gd name="adj1" fmla="val 100000"/>
              <a:gd name="adj2" fmla="val 81541"/>
            </a:avLst>
          </a:prstGeom>
          <a:solidFill>
            <a:srgbClr val="008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5400000">
            <a:off x="3315176" y="2497728"/>
            <a:ext cx="1561530" cy="93936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214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79138" y="1957314"/>
            <a:ext cx="365513" cy="365513"/>
          </a:xfrm>
          <a:prstGeom prst="ellipse">
            <a:avLst/>
          </a:prstGeom>
          <a:solidFill>
            <a:srgbClr val="008675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900632" y="195540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20941" y="2379045"/>
            <a:ext cx="11605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8675"/>
                </a:solidFill>
                <a:latin typeface="Arial"/>
                <a:cs typeface="Arial"/>
              </a:rPr>
              <a:t>ND-ELO reduces cost by </a:t>
            </a:r>
          </a:p>
          <a:p>
            <a:pPr algn="ctr"/>
            <a:r>
              <a:rPr lang="en-US" sz="1400" dirty="0">
                <a:solidFill>
                  <a:srgbClr val="008675"/>
                </a:solidFill>
                <a:latin typeface="Arial"/>
                <a:cs typeface="Arial"/>
              </a:rPr>
              <a:t>up to </a:t>
            </a:r>
          </a:p>
          <a:p>
            <a:pPr algn="ctr"/>
            <a:r>
              <a:rPr lang="en-US" sz="2000" b="1" dirty="0">
                <a:solidFill>
                  <a:srgbClr val="008675"/>
                </a:solidFill>
                <a:latin typeface="Arial"/>
                <a:cs typeface="Arial"/>
              </a:rPr>
              <a:t>90%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99807" y="221271"/>
            <a:ext cx="843498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  <a:latin typeface="Arial Narrow"/>
                <a:cs typeface="Arial Narrow"/>
              </a:rPr>
              <a:t>Wafer Reuse &amp; Mini-Concentrators </a:t>
            </a:r>
          </a:p>
          <a:p>
            <a:r>
              <a:rPr lang="en-US" sz="2600" dirty="0">
                <a:solidFill>
                  <a:schemeClr val="bg1"/>
                </a:solidFill>
                <a:latin typeface="Arial Narrow"/>
                <a:cs typeface="Arial Narrow"/>
              </a:rPr>
              <a:t>Break the Cost Curve for High Efficiency Solar Thin Films</a:t>
            </a:r>
            <a:endParaRPr lang="en-US" sz="22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Arial Narrow"/>
                <a:cs typeface="Arial Narrow"/>
              </a:rPr>
              <a:t>Proprietary</a:t>
            </a:r>
          </a:p>
        </p:txBody>
      </p:sp>
      <p:sp>
        <p:nvSpPr>
          <p:cNvPr id="42" name="Rectangle 41"/>
          <p:cNvSpPr/>
          <p:nvPr/>
        </p:nvSpPr>
        <p:spPr>
          <a:xfrm rot="5400000">
            <a:off x="4608208" y="2499296"/>
            <a:ext cx="1561530" cy="93936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214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17686" y="2364499"/>
            <a:ext cx="1160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8675"/>
                </a:solidFill>
                <a:latin typeface="Arial"/>
                <a:cs typeface="Arial"/>
              </a:rPr>
              <a:t>CPC integration cuts cell </a:t>
            </a:r>
            <a:br>
              <a:rPr lang="en-US" sz="1400" dirty="0">
                <a:solidFill>
                  <a:srgbClr val="008675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8675"/>
                </a:solidFill>
                <a:latin typeface="Arial"/>
                <a:cs typeface="Arial"/>
              </a:rPr>
              <a:t>size &amp; cost</a:t>
            </a:r>
            <a:endParaRPr lang="en-US" sz="2000" b="1" dirty="0">
              <a:solidFill>
                <a:srgbClr val="008675"/>
              </a:solidFill>
              <a:latin typeface="Arial"/>
              <a:cs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90025" y="1957314"/>
            <a:ext cx="365513" cy="365513"/>
          </a:xfrm>
          <a:prstGeom prst="ellipse">
            <a:avLst/>
          </a:prstGeom>
          <a:solidFill>
            <a:srgbClr val="008675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0105" y="195540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3" name="Rectangle 42"/>
          <p:cNvSpPr/>
          <p:nvPr/>
        </p:nvSpPr>
        <p:spPr>
          <a:xfrm rot="5400000">
            <a:off x="5882393" y="2500864"/>
            <a:ext cx="1561530" cy="93936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214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09219" y="2371787"/>
            <a:ext cx="1332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8675"/>
                </a:solidFill>
                <a:latin typeface="Arial"/>
                <a:cs typeface="Arial"/>
              </a:rPr>
              <a:t>Higher concentration drives cost below current silicon-based panels</a:t>
            </a:r>
          </a:p>
        </p:txBody>
      </p:sp>
      <p:sp>
        <p:nvSpPr>
          <p:cNvPr id="30" name="Oval 29"/>
          <p:cNvSpPr/>
          <p:nvPr/>
        </p:nvSpPr>
        <p:spPr>
          <a:xfrm>
            <a:off x="6469937" y="1957314"/>
            <a:ext cx="365513" cy="365513"/>
          </a:xfrm>
          <a:prstGeom prst="ellipse">
            <a:avLst/>
          </a:prstGeom>
          <a:solidFill>
            <a:srgbClr val="008675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507107" y="195540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571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NANO_dkg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1143000"/>
            <a:ext cx="8382000" cy="5105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spcBef>
                <a:spcPts val="600"/>
              </a:spcBef>
            </a:pPr>
            <a:endParaRPr lang="en-US" sz="1200" dirty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FFFFFF"/>
                </a:solidFill>
                <a:latin typeface="Arial"/>
                <a:cs typeface="Arial"/>
              </a:rPr>
              <a:pPr algn="r" eaLnBrk="1" hangingPunct="1"/>
              <a:t>8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23803754"/>
              </p:ext>
            </p:extLst>
          </p:nvPr>
        </p:nvGraphicFramePr>
        <p:xfrm>
          <a:off x="879382" y="1239693"/>
          <a:ext cx="4702990" cy="462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Oval 16"/>
          <p:cNvSpPr>
            <a:spLocks noChangeAspect="1"/>
          </p:cNvSpPr>
          <p:nvPr/>
        </p:nvSpPr>
        <p:spPr>
          <a:xfrm>
            <a:off x="657226" y="5551918"/>
            <a:ext cx="274637" cy="273050"/>
          </a:xfrm>
          <a:prstGeom prst="ellipse">
            <a:avLst/>
          </a:prstGeom>
          <a:solidFill>
            <a:srgbClr val="008675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  <a:latin typeface="Calibri" pitchFamily="-105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941388" y="5747180"/>
            <a:ext cx="342900" cy="342900"/>
          </a:xfrm>
          <a:prstGeom prst="ellipse">
            <a:avLst/>
          </a:prstGeom>
          <a:solidFill>
            <a:srgbClr val="008675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  <a:latin typeface="Calibri" pitchFamily="-105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66751" y="5883705"/>
            <a:ext cx="206375" cy="206375"/>
          </a:xfrm>
          <a:prstGeom prst="ellipse">
            <a:avLst/>
          </a:prstGeom>
          <a:solidFill>
            <a:srgbClr val="008675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  <a:latin typeface="Calibri" pitchFamily="-105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038" y="6105955"/>
            <a:ext cx="1371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>Value Creation</a:t>
            </a:r>
          </a:p>
        </p:txBody>
      </p:sp>
      <p:cxnSp>
        <p:nvCxnSpPr>
          <p:cNvPr id="21" name="Elbow Connector 20"/>
          <p:cNvCxnSpPr/>
          <p:nvPr/>
        </p:nvCxnSpPr>
        <p:spPr>
          <a:xfrm>
            <a:off x="4038600" y="4596123"/>
            <a:ext cx="4805777" cy="589594"/>
          </a:xfrm>
          <a:prstGeom prst="bentConnector3">
            <a:avLst>
              <a:gd name="adj1" fmla="val 46006"/>
            </a:avLst>
          </a:prstGeom>
          <a:ln w="15875">
            <a:solidFill>
              <a:srgbClr val="FFFFFF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4038600" y="3805954"/>
            <a:ext cx="4800600" cy="620339"/>
          </a:xfrm>
          <a:prstGeom prst="bentConnector3">
            <a:avLst>
              <a:gd name="adj1" fmla="val 46237"/>
            </a:avLst>
          </a:prstGeom>
          <a:ln w="15875">
            <a:solidFill>
              <a:srgbClr val="FFFFFF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4038600" y="2966578"/>
            <a:ext cx="4800600" cy="697193"/>
          </a:xfrm>
          <a:prstGeom prst="bentConnector3">
            <a:avLst>
              <a:gd name="adj1" fmla="val 46002"/>
            </a:avLst>
          </a:prstGeom>
          <a:ln w="15875">
            <a:solidFill>
              <a:srgbClr val="FFFFFF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56"/>
          <p:cNvSpPr txBox="1">
            <a:spLocks noChangeArrowheads="1"/>
          </p:cNvSpPr>
          <p:nvPr/>
        </p:nvSpPr>
        <p:spPr bwMode="auto">
          <a:xfrm>
            <a:off x="6466711" y="4605359"/>
            <a:ext cx="26772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1" dirty="0">
                <a:solidFill>
                  <a:srgbClr val="FFFFFF"/>
                </a:solidFill>
                <a:latin typeface="Arial Narrow"/>
                <a:cs typeface="Arial Narrow"/>
              </a:rPr>
              <a:t>Dramatically reduces solar </a:t>
            </a:r>
            <a:br>
              <a:rPr lang="en-US" sz="1500" b="1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500" b="1" dirty="0">
                <a:solidFill>
                  <a:srgbClr val="FFFFFF"/>
                </a:solidFill>
                <a:latin typeface="Arial Narrow"/>
                <a:cs typeface="Arial Narrow"/>
              </a:rPr>
              <a:t>cell cost for space applications</a:t>
            </a:r>
          </a:p>
        </p:txBody>
      </p:sp>
      <p:sp>
        <p:nvSpPr>
          <p:cNvPr id="31" name="TextBox 66"/>
          <p:cNvSpPr txBox="1">
            <a:spLocks noChangeArrowheads="1"/>
          </p:cNvSpPr>
          <p:nvPr/>
        </p:nvSpPr>
        <p:spPr bwMode="auto">
          <a:xfrm>
            <a:off x="6459641" y="3867359"/>
            <a:ext cx="219337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1" dirty="0">
                <a:solidFill>
                  <a:srgbClr val="FFFFFF"/>
                </a:solidFill>
                <a:latin typeface="Arial Narrow"/>
                <a:cs typeface="Arial Narrow"/>
              </a:rPr>
              <a:t>Cost structure competitive </a:t>
            </a:r>
            <a:br>
              <a:rPr lang="en-US" sz="1500" b="1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500" b="1" dirty="0">
                <a:solidFill>
                  <a:srgbClr val="FFFFFF"/>
                </a:solidFill>
                <a:latin typeface="Arial Narrow"/>
                <a:cs typeface="Arial Narrow"/>
              </a:rPr>
              <a:t>in initial terrestrial markets</a:t>
            </a:r>
          </a:p>
        </p:txBody>
      </p:sp>
      <p:sp>
        <p:nvSpPr>
          <p:cNvPr id="32" name="TextBox 71"/>
          <p:cNvSpPr txBox="1">
            <a:spLocks noChangeArrowheads="1"/>
          </p:cNvSpPr>
          <p:nvPr/>
        </p:nvSpPr>
        <p:spPr bwMode="auto">
          <a:xfrm>
            <a:off x="6466711" y="2889378"/>
            <a:ext cx="2514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1" dirty="0">
                <a:solidFill>
                  <a:srgbClr val="FFFFFF"/>
                </a:solidFill>
                <a:latin typeface="Arial Narrow"/>
                <a:cs typeface="Arial Narrow"/>
              </a:rPr>
              <a:t>Increases production density </a:t>
            </a:r>
            <a:br>
              <a:rPr lang="en-US" sz="1500" b="1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500" b="1" dirty="0">
                <a:solidFill>
                  <a:srgbClr val="FFFFFF"/>
                </a:solidFill>
                <a:latin typeface="Arial Narrow"/>
                <a:cs typeface="Arial Narrow"/>
              </a:rPr>
              <a:t>and reduces cost for solar farms &amp; multi-story rooftop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19044" y="4227943"/>
            <a:ext cx="7938" cy="877887"/>
          </a:xfrm>
          <a:prstGeom prst="straightConnector1">
            <a:avLst/>
          </a:prstGeom>
          <a:ln w="15875">
            <a:solidFill>
              <a:srgbClr val="FFFF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6733" y="5131230"/>
            <a:ext cx="4944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cxnSp>
        <p:nvCxnSpPr>
          <p:cNvPr id="35" name="Elbow Connector 34"/>
          <p:cNvCxnSpPr/>
          <p:nvPr/>
        </p:nvCxnSpPr>
        <p:spPr>
          <a:xfrm>
            <a:off x="4038600" y="2287923"/>
            <a:ext cx="4805777" cy="439746"/>
          </a:xfrm>
          <a:prstGeom prst="bentConnector3">
            <a:avLst>
              <a:gd name="adj1" fmla="val 46242"/>
            </a:avLst>
          </a:prstGeom>
          <a:ln w="15875">
            <a:solidFill>
              <a:srgbClr val="FFFFFF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71"/>
          <p:cNvSpPr txBox="1">
            <a:spLocks noChangeArrowheads="1"/>
          </p:cNvSpPr>
          <p:nvPr/>
        </p:nvSpPr>
        <p:spPr bwMode="auto">
          <a:xfrm>
            <a:off x="6466711" y="2173671"/>
            <a:ext cx="2056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1" dirty="0">
                <a:solidFill>
                  <a:schemeClr val="bg1"/>
                </a:solidFill>
                <a:latin typeface="Arial Narrow"/>
                <a:cs typeface="Arial Narrow"/>
              </a:rPr>
              <a:t>Further increases energy production density</a:t>
            </a:r>
          </a:p>
        </p:txBody>
      </p:sp>
      <p:cxnSp>
        <p:nvCxnSpPr>
          <p:cNvPr id="41" name="Elbow Connector 40"/>
          <p:cNvCxnSpPr/>
          <p:nvPr/>
        </p:nvCxnSpPr>
        <p:spPr>
          <a:xfrm>
            <a:off x="4038600" y="1574176"/>
            <a:ext cx="4805777" cy="363087"/>
          </a:xfrm>
          <a:prstGeom prst="bentConnector3">
            <a:avLst>
              <a:gd name="adj1" fmla="val 46242"/>
            </a:avLst>
          </a:prstGeom>
          <a:ln w="15875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72"/>
          <p:cNvSpPr txBox="1">
            <a:spLocks noChangeArrowheads="1"/>
          </p:cNvSpPr>
          <p:nvPr/>
        </p:nvSpPr>
        <p:spPr bwMode="auto">
          <a:xfrm>
            <a:off x="6466711" y="1356736"/>
            <a:ext cx="2403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1" dirty="0">
                <a:solidFill>
                  <a:srgbClr val="FFFFFF"/>
                </a:solidFill>
                <a:latin typeface="Arial Narrow"/>
                <a:cs typeface="Arial Narrow"/>
              </a:rPr>
              <a:t>Step-change cost reduction for broader market entry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92090" y="221271"/>
            <a:ext cx="90475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dirty="0" err="1">
                <a:solidFill>
                  <a:schemeClr val="bg1"/>
                </a:solidFill>
                <a:latin typeface="Arial Narrow"/>
                <a:cs typeface="Arial Narrow"/>
              </a:rPr>
              <a:t>NanoFlex</a:t>
            </a:r>
            <a:r>
              <a:rPr lang="en-US" sz="2600" dirty="0">
                <a:solidFill>
                  <a:schemeClr val="bg1"/>
                </a:solidFill>
                <a:latin typeface="Arial Narrow"/>
                <a:cs typeface="Arial Narrow"/>
              </a:rPr>
              <a:t> Technology Evolution, Value Creation &amp;  Market Expansion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FFFFFF"/>
                </a:solidFill>
                <a:latin typeface="Arial Narrow"/>
                <a:cs typeface="Arial Narrow"/>
              </a:rPr>
              <a:t>Proprietary</a:t>
            </a:r>
          </a:p>
        </p:txBody>
      </p:sp>
      <p:sp>
        <p:nvSpPr>
          <p:cNvPr id="51" name="Oval 50"/>
          <p:cNvSpPr/>
          <p:nvPr/>
        </p:nvSpPr>
        <p:spPr>
          <a:xfrm>
            <a:off x="6077998" y="1426283"/>
            <a:ext cx="365513" cy="365513"/>
          </a:xfrm>
          <a:prstGeom prst="ellipse">
            <a:avLst/>
          </a:prstGeom>
          <a:solidFill>
            <a:srgbClr val="008675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104232" y="141008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54" name="Oval 53"/>
          <p:cNvSpPr/>
          <p:nvPr/>
        </p:nvSpPr>
        <p:spPr>
          <a:xfrm>
            <a:off x="6077998" y="2139119"/>
            <a:ext cx="365513" cy="365513"/>
          </a:xfrm>
          <a:prstGeom prst="ellipse">
            <a:avLst/>
          </a:prstGeom>
          <a:solidFill>
            <a:srgbClr val="008675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104232" y="213275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56" name="Oval 55"/>
          <p:cNvSpPr/>
          <p:nvPr/>
        </p:nvSpPr>
        <p:spPr>
          <a:xfrm>
            <a:off x="6077998" y="2930619"/>
            <a:ext cx="365513" cy="365513"/>
          </a:xfrm>
          <a:prstGeom prst="ellipse">
            <a:avLst/>
          </a:prstGeom>
          <a:solidFill>
            <a:srgbClr val="008675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104232" y="292425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8" name="Oval 57"/>
          <p:cNvSpPr/>
          <p:nvPr/>
        </p:nvSpPr>
        <p:spPr>
          <a:xfrm>
            <a:off x="6077998" y="3741785"/>
            <a:ext cx="365513" cy="365513"/>
          </a:xfrm>
          <a:prstGeom prst="ellipse">
            <a:avLst/>
          </a:prstGeom>
          <a:solidFill>
            <a:srgbClr val="008675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104301" y="37354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6077998" y="4503785"/>
            <a:ext cx="365513" cy="365513"/>
          </a:xfrm>
          <a:prstGeom prst="ellipse">
            <a:avLst/>
          </a:prstGeom>
          <a:solidFill>
            <a:srgbClr val="008675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104232" y="4497423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525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NANO_dkg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1143000"/>
            <a:ext cx="8382000" cy="5105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spcBef>
                <a:spcPts val="600"/>
              </a:spcBef>
            </a:pPr>
            <a:endParaRPr lang="en-US" sz="1200" dirty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6553200" y="6448425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CFB0D-922C-7A41-BBD1-4EC2F08546A3}" type="slidenum">
              <a:rPr lang="en-US" sz="800">
                <a:solidFill>
                  <a:srgbClr val="FFFFFF"/>
                </a:solidFill>
                <a:latin typeface="Arial"/>
                <a:cs typeface="Arial"/>
              </a:rPr>
              <a:pPr algn="r" eaLnBrk="1" hangingPunct="1"/>
              <a:t>9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14443" y="5827913"/>
            <a:ext cx="510050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Aerospace market data from Emcore SEC filings &amp; Spectrolab media sources; *Field &amp; Mobile reflect </a:t>
            </a:r>
            <a:r>
              <a:rPr lang="en-US" alt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NanoFlex</a:t>
            </a: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estimates of potential for specialty markets; BIPV estimates from BCC Research (c 2019); Solar Farm and Rooftop/BAPV volume estimates from SolarPower Europe, NanoFlex est. 1/2 of rooftop market is commercial; pricing assumptions from DOE Sunshot Targets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516473575"/>
              </p:ext>
            </p:extLst>
          </p:nvPr>
        </p:nvGraphicFramePr>
        <p:xfrm>
          <a:off x="244550" y="818709"/>
          <a:ext cx="8674000" cy="4923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4997056" y="4537397"/>
            <a:ext cx="392149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…transition to larger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   markets &amp; enabled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                 applications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30725" y="4520026"/>
            <a:ext cx="13119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Aerospace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38062" y="4796866"/>
            <a:ext cx="19429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dirty="0">
                <a:solidFill>
                  <a:srgbClr val="FFFFFF"/>
                </a:solidFill>
                <a:cs typeface="Arial" charset="0"/>
              </a:rPr>
              <a:t>&lt;1 MW, $300-400M</a:t>
            </a:r>
          </a:p>
          <a:p>
            <a:r>
              <a:rPr lang="en-US" sz="1000" dirty="0">
                <a:solidFill>
                  <a:srgbClr val="FFFFFF"/>
                </a:solidFill>
                <a:cs typeface="Arial" charset="0"/>
              </a:rPr>
              <a:t>High efficiency lightweight solar arrays for space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vehicles &amp; unmanned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aerial vehicles (UAVs)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01562" y="4795279"/>
            <a:ext cx="1470088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145251" y="3638602"/>
            <a:ext cx="16562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Portable Power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2139697" y="3901784"/>
            <a:ext cx="1644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dirty="0">
                <a:solidFill>
                  <a:srgbClr val="FFFFFF"/>
                </a:solidFill>
                <a:cs typeface="Arial" charset="0"/>
              </a:rPr>
              <a:t>50-160 MW, $500-800M*</a:t>
            </a:r>
          </a:p>
          <a:p>
            <a:r>
              <a:rPr lang="en-US" sz="1000" dirty="0">
                <a:solidFill>
                  <a:srgbClr val="FFFFFF"/>
                </a:solidFill>
                <a:cs typeface="Arial" charset="0"/>
              </a:rPr>
              <a:t>High efficiency, flexible </a:t>
            </a:r>
          </a:p>
          <a:p>
            <a:r>
              <a:rPr lang="en-US" sz="1000" dirty="0">
                <a:solidFill>
                  <a:srgbClr val="FFFFFF"/>
                </a:solidFill>
                <a:cs typeface="Arial" charset="0"/>
              </a:rPr>
              <a:t>&amp; lightweight solar </a:t>
            </a:r>
          </a:p>
          <a:p>
            <a:r>
              <a:rPr lang="en-US" sz="1000" dirty="0">
                <a:solidFill>
                  <a:srgbClr val="FFFFFF"/>
                </a:solidFill>
                <a:cs typeface="Arial" charset="0"/>
              </a:rPr>
              <a:t>sheets &amp; portable packs for military, emergency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response, outdoor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enthusiasts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234152" y="3919247"/>
            <a:ext cx="1381376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5803776" y="2331400"/>
            <a:ext cx="155693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Rooftop / BAPV</a:t>
            </a: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5829690" y="2656852"/>
            <a:ext cx="1623713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dirty="0">
                <a:solidFill>
                  <a:srgbClr val="FFFFFF"/>
                </a:solidFill>
                <a:cs typeface="Arial" charset="0"/>
              </a:rPr>
              <a:t>~15 GW, $10 billion</a:t>
            </a:r>
          </a:p>
          <a:p>
            <a:r>
              <a:rPr lang="en-US" sz="1000" dirty="0">
                <a:solidFill>
                  <a:srgbClr val="FFFFFF"/>
                </a:solidFill>
                <a:cs typeface="Arial" charset="0"/>
              </a:rPr>
              <a:t>Low-cost, flexible high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efficiency membranes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for flat commercial </a:t>
            </a:r>
          </a:p>
          <a:p>
            <a:r>
              <a:rPr lang="en-US" sz="1000" dirty="0">
                <a:solidFill>
                  <a:srgbClr val="FFFFFF"/>
                </a:solidFill>
                <a:cs typeface="Arial" charset="0"/>
              </a:rPr>
              <a:t>rooftops, multi-story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rooftops, facades,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curtain walls, etc.;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augmentation for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silicon PV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5881418" y="2635955"/>
            <a:ext cx="1324416" cy="7938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3964228" y="2809520"/>
            <a:ext cx="1538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Solar Farms</a:t>
            </a: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3974289" y="3113064"/>
            <a:ext cx="155927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sz="1000" b="1" dirty="0">
                <a:solidFill>
                  <a:srgbClr val="FFFFFF"/>
                </a:solidFill>
                <a:cs typeface="Arial" charset="0"/>
              </a:rPr>
              <a:t>~30 GW, $20 billion</a:t>
            </a:r>
          </a:p>
          <a:p>
            <a:pPr>
              <a:buFont typeface="Wingdings" charset="0"/>
              <a:buNone/>
            </a:pPr>
            <a:r>
              <a:rPr lang="en-US" sz="1000" dirty="0">
                <a:solidFill>
                  <a:srgbClr val="FFFFFF"/>
                </a:solidFill>
                <a:cs typeface="Arial" charset="0"/>
              </a:rPr>
              <a:t>Low-cost, high efficiency, lightweight panels with mini-concentrators and/or low cost integrated tracking for solar farm applications in high density areas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4054098" y="3102568"/>
            <a:ext cx="1216025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7639395" y="1510987"/>
            <a:ext cx="145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Enabled Applications</a:t>
            </a:r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7643595" y="2024287"/>
            <a:ext cx="15004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sz="1000" dirty="0">
                <a:solidFill>
                  <a:srgbClr val="FFFFFF"/>
                </a:solidFill>
                <a:cs typeface="Arial" charset="0"/>
              </a:rPr>
              <a:t>Low-cost, high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efficiency flexible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thin films enable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new applications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such as automotive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&amp; transportation, </a:t>
            </a:r>
            <a:br>
              <a:rPr lang="en-US" sz="1000" dirty="0">
                <a:solidFill>
                  <a:srgbClr val="FFFFFF"/>
                </a:solidFill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cs typeface="Arial" charset="0"/>
              </a:rPr>
              <a:t>consumer electronics, wearables, remote sensors, etc.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7719690" y="2022923"/>
            <a:ext cx="1161916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482782" y="1483279"/>
            <a:ext cx="642310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b="1" dirty="0">
                <a:solidFill>
                  <a:schemeClr val="bg1"/>
                </a:solidFill>
              </a:rPr>
              <a:t>A ROADMAP TO SUCCESS:</a:t>
            </a:r>
          </a:p>
          <a:p>
            <a:r>
              <a:rPr lang="en-US" sz="1600" dirty="0">
                <a:solidFill>
                  <a:schemeClr val="bg1"/>
                </a:solidFill>
              </a:rPr>
              <a:t>Initial focus on high value applications …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1100" y="210775"/>
            <a:ext cx="852705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  <a:latin typeface="Arial Narrow"/>
                <a:cs typeface="Arial Narrow"/>
              </a:rPr>
              <a:t>Sustainable Market Development Strategy</a:t>
            </a:r>
            <a:br>
              <a:rPr lang="en-US" sz="26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2600" dirty="0">
                <a:solidFill>
                  <a:schemeClr val="bg1"/>
                </a:solidFill>
                <a:latin typeface="Arial Narrow"/>
                <a:cs typeface="Arial Narrow"/>
              </a:rPr>
              <a:t>from High Value to  High Volume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3350" y="6422928"/>
            <a:ext cx="66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FFFFFF"/>
                </a:solidFill>
                <a:latin typeface="Arial Narrow"/>
                <a:cs typeface="Arial Narrow"/>
              </a:rPr>
              <a:t>Proprietary</a:t>
            </a:r>
          </a:p>
        </p:txBody>
      </p:sp>
      <p:sp>
        <p:nvSpPr>
          <p:cNvPr id="39" name="Oval 38"/>
          <p:cNvSpPr/>
          <p:nvPr/>
        </p:nvSpPr>
        <p:spPr>
          <a:xfrm>
            <a:off x="1089983" y="4307698"/>
            <a:ext cx="239986" cy="239986"/>
          </a:xfrm>
          <a:prstGeom prst="ellipse">
            <a:avLst/>
          </a:prstGeom>
          <a:solidFill>
            <a:srgbClr val="008675"/>
          </a:solidFill>
          <a:ln w="19050" cmpd="sng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903517" y="3630464"/>
            <a:ext cx="277490" cy="279458"/>
          </a:xfrm>
          <a:prstGeom prst="ellipse">
            <a:avLst/>
          </a:prstGeom>
          <a:solidFill>
            <a:srgbClr val="008675"/>
          </a:solidFill>
          <a:ln w="19050" cmpd="sng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534527" y="2667308"/>
            <a:ext cx="444885" cy="444885"/>
          </a:xfrm>
          <a:prstGeom prst="ellipse">
            <a:avLst/>
          </a:prstGeom>
          <a:solidFill>
            <a:srgbClr val="008675"/>
          </a:solidFill>
          <a:ln w="19050" cmpd="sng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356172" y="2049395"/>
            <a:ext cx="514209" cy="514209"/>
          </a:xfrm>
          <a:prstGeom prst="ellipse">
            <a:avLst/>
          </a:prstGeom>
          <a:solidFill>
            <a:srgbClr val="008675"/>
          </a:solidFill>
          <a:ln w="19050" cmpd="sng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7067423" y="1647455"/>
            <a:ext cx="563994" cy="563994"/>
          </a:xfrm>
          <a:prstGeom prst="ellipse">
            <a:avLst/>
          </a:prstGeom>
          <a:solidFill>
            <a:srgbClr val="008675"/>
          </a:solidFill>
          <a:ln w="19050" cmpd="sng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90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1749</Words>
  <Application>Microsoft Office PowerPoint</Application>
  <PresentationFormat>On-screen Show (4:3)</PresentationFormat>
  <Paragraphs>411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Name</dc:creator>
  <cp:lastModifiedBy>Mark  Tobin</cp:lastModifiedBy>
  <cp:revision>159</cp:revision>
  <cp:lastPrinted>2017-02-24T00:18:36Z</cp:lastPrinted>
  <dcterms:created xsi:type="dcterms:W3CDTF">2017-01-02T23:56:35Z</dcterms:created>
  <dcterms:modified xsi:type="dcterms:W3CDTF">2017-06-22T02:15:28Z</dcterms:modified>
</cp:coreProperties>
</file>